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3" r:id="rId3"/>
    <p:sldId id="258" r:id="rId4"/>
    <p:sldId id="263" r:id="rId5"/>
    <p:sldId id="260" r:id="rId6"/>
    <p:sldId id="261" r:id="rId7"/>
    <p:sldId id="264" r:id="rId8"/>
    <p:sldId id="270" r:id="rId9"/>
    <p:sldId id="275" r:id="rId10"/>
    <p:sldId id="269" r:id="rId11"/>
    <p:sldId id="271" r:id="rId12"/>
    <p:sldId id="273" r:id="rId13"/>
    <p:sldId id="276" r:id="rId14"/>
    <p:sldId id="267" r:id="rId15"/>
    <p:sldId id="280" r:id="rId16"/>
    <p:sldId id="281" r:id="rId17"/>
    <p:sldId id="282" r:id="rId18"/>
    <p:sldId id="274" r:id="rId19"/>
    <p:sldId id="277" r:id="rId20"/>
    <p:sldId id="278" r:id="rId21"/>
    <p:sldId id="26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DITYA FAHRITAMA" initials="RF" lastIdx="1" clrIdx="0">
    <p:extLst>
      <p:ext uri="{19B8F6BF-5375-455C-9EA6-DF929625EA0E}">
        <p15:presenceInfo xmlns:p15="http://schemas.microsoft.com/office/powerpoint/2012/main" userId="RADITYA FAHRITAM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9FC3"/>
    <a:srgbClr val="2340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6"/>
  </p:normalViewPr>
  <p:slideViewPr>
    <p:cSldViewPr snapToGrid="0" snapToObjects="1">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20FC6C-C2D0-784B-96BF-963AD9FF954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1B35FC4C-0992-9C4F-887E-D7F68C1AA685}"/>
              </a:ext>
            </a:extLst>
          </p:cNvPr>
          <p:cNvSpPr>
            <a:spLocks noGrp="1"/>
          </p:cNvSpPr>
          <p:nvPr>
            <p:ph type="subTitle" idx="1" hasCustomPrompt="1"/>
          </p:nvPr>
        </p:nvSpPr>
        <p:spPr>
          <a:xfrm>
            <a:off x="1524000" y="2690571"/>
            <a:ext cx="9144000" cy="668855"/>
          </a:xfrm>
          <a:prstGeom prst="rect">
            <a:avLst/>
          </a:prstGeom>
        </p:spPr>
        <p:txBody>
          <a:bodyPr/>
          <a:lstStyle>
            <a:lvl1pPr marL="0" indent="0" algn="l">
              <a:buNone/>
              <a:defRPr sz="2400" b="0" i="0">
                <a:latin typeface="Franklin Gothic Book" panose="020B05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Title 10">
            <a:extLst>
              <a:ext uri="{FF2B5EF4-FFF2-40B4-BE49-F238E27FC236}">
                <a16:creationId xmlns:a16="http://schemas.microsoft.com/office/drawing/2014/main" id="{1E46AAA0-E2EF-E44A-A6D5-B65457731966}"/>
              </a:ext>
            </a:extLst>
          </p:cNvPr>
          <p:cNvSpPr>
            <a:spLocks noGrp="1"/>
          </p:cNvSpPr>
          <p:nvPr>
            <p:ph type="title" hasCustomPrompt="1"/>
          </p:nvPr>
        </p:nvSpPr>
        <p:spPr>
          <a:xfrm>
            <a:off x="1524000" y="1113184"/>
            <a:ext cx="9144000" cy="1507606"/>
          </a:xfrm>
          <a:prstGeom prst="rect">
            <a:avLst/>
          </a:prstGeom>
        </p:spPr>
        <p:txBody>
          <a:bodyPr anchor="b"/>
          <a:lstStyle>
            <a:lvl1pPr>
              <a:defRPr b="0" i="0">
                <a:solidFill>
                  <a:srgbClr val="234078"/>
                </a:solidFill>
                <a:latin typeface="Franklin Gothic Medium" panose="020B0603020102020204" pitchFamily="34" charset="0"/>
              </a:defRPr>
            </a:lvl1pPr>
          </a:lstStyle>
          <a:p>
            <a:r>
              <a:rPr lang="en-US" dirty="0"/>
              <a:t>Click to add title</a:t>
            </a:r>
          </a:p>
        </p:txBody>
      </p:sp>
    </p:spTree>
    <p:extLst>
      <p:ext uri="{BB962C8B-B14F-4D97-AF65-F5344CB8AC3E}">
        <p14:creationId xmlns:p14="http://schemas.microsoft.com/office/powerpoint/2010/main" val="90282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188F5E-23B4-8345-B2A5-105EF759DFE1}"/>
              </a:ext>
            </a:extLst>
          </p:cNvPr>
          <p:cNvPicPr>
            <a:picLocks noChangeAspect="1"/>
          </p:cNvPicPr>
          <p:nvPr userDrawn="1"/>
        </p:nvPicPr>
        <p:blipFill>
          <a:blip r:embed="rId2"/>
          <a:stretch>
            <a:fillRect/>
          </a:stretch>
        </p:blipFill>
        <p:spPr>
          <a:xfrm>
            <a:off x="-2" y="-1"/>
            <a:ext cx="12192002" cy="6858001"/>
          </a:xfrm>
          <a:prstGeom prst="rect">
            <a:avLst/>
          </a:prstGeom>
        </p:spPr>
      </p:pic>
      <p:sp>
        <p:nvSpPr>
          <p:cNvPr id="2" name="Title 1">
            <a:extLst>
              <a:ext uri="{FF2B5EF4-FFF2-40B4-BE49-F238E27FC236}">
                <a16:creationId xmlns:a16="http://schemas.microsoft.com/office/drawing/2014/main" id="{3FACD065-015B-2A4A-91EC-6E198CAAB3C9}"/>
              </a:ext>
            </a:extLst>
          </p:cNvPr>
          <p:cNvSpPr>
            <a:spLocks noGrp="1"/>
          </p:cNvSpPr>
          <p:nvPr>
            <p:ph type="title" hasCustomPrompt="1"/>
          </p:nvPr>
        </p:nvSpPr>
        <p:spPr>
          <a:xfrm>
            <a:off x="838200" y="365125"/>
            <a:ext cx="10515600" cy="1026353"/>
          </a:xfrm>
          <a:prstGeom prst="rect">
            <a:avLst/>
          </a:prstGeom>
        </p:spPr>
        <p:txBody>
          <a:bodyPr anchor="ctr"/>
          <a:lstStyle>
            <a:lvl1pPr>
              <a:defRPr b="0" i="0">
                <a:solidFill>
                  <a:srgbClr val="7E9FC3"/>
                </a:solidFill>
                <a:latin typeface="Franklin Gothic Medium" panose="020B0603020102020204" pitchFamily="34" charset="0"/>
              </a:defRPr>
            </a:lvl1pPr>
          </a:lstStyle>
          <a:p>
            <a:r>
              <a:rPr lang="en-US" dirty="0"/>
              <a:t>Click to add title</a:t>
            </a:r>
          </a:p>
        </p:txBody>
      </p:sp>
      <p:sp>
        <p:nvSpPr>
          <p:cNvPr id="3" name="Content Placeholder 2">
            <a:extLst>
              <a:ext uri="{FF2B5EF4-FFF2-40B4-BE49-F238E27FC236}">
                <a16:creationId xmlns:a16="http://schemas.microsoft.com/office/drawing/2014/main" id="{E28639DD-54B2-D940-A95F-4337D9FDCCA3}"/>
              </a:ext>
            </a:extLst>
          </p:cNvPr>
          <p:cNvSpPr>
            <a:spLocks noGrp="1"/>
          </p:cNvSpPr>
          <p:nvPr>
            <p:ph sz="half" idx="1"/>
          </p:nvPr>
        </p:nvSpPr>
        <p:spPr>
          <a:xfrm>
            <a:off x="838199" y="1391478"/>
            <a:ext cx="10515599" cy="4785485"/>
          </a:xfrm>
          <a:prstGeom prst="rect">
            <a:avLst/>
          </a:prstGeom>
        </p:spPr>
        <p:txBody>
          <a:bodyPr/>
          <a:lstStyle>
            <a:lvl1pPr>
              <a:defRPr b="0" i="0">
                <a:latin typeface="Franklin Gothic Book" panose="020B0503020102020204" pitchFamily="34" charset="0"/>
              </a:defRPr>
            </a:lvl1pPr>
          </a:lstStyle>
          <a:p>
            <a:pPr lvl="0"/>
            <a:r>
              <a:rPr lang="en-US"/>
              <a:t>Edit Master text styles</a:t>
            </a:r>
          </a:p>
        </p:txBody>
      </p:sp>
    </p:spTree>
    <p:extLst>
      <p:ext uri="{BB962C8B-B14F-4D97-AF65-F5344CB8AC3E}">
        <p14:creationId xmlns:p14="http://schemas.microsoft.com/office/powerpoint/2010/main" val="38517419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176280"/>
      </p:ext>
    </p:extLst>
  </p:cSld>
  <p:clrMap bg1="lt1" tx1="dk1" bg2="lt2" tx2="dk2" accent1="accent1" accent2="accent2" accent3="accent3" accent4="accent4" accent5="accent5" accent6="accent6" hlink="hlink" folHlink="folHlink"/>
  <p:sldLayoutIdLst>
    <p:sldLayoutId id="2147483649" r:id="rId1"/>
    <p:sldLayoutId id="214748365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5D5106-4953-9A4C-BA98-584B415898D1}"/>
              </a:ext>
            </a:extLst>
          </p:cNvPr>
          <p:cNvSpPr>
            <a:spLocks noGrp="1"/>
          </p:cNvSpPr>
          <p:nvPr>
            <p:ph type="title"/>
          </p:nvPr>
        </p:nvSpPr>
        <p:spPr>
          <a:xfrm>
            <a:off x="1423332" y="811180"/>
            <a:ext cx="9144000" cy="1507606"/>
          </a:xfrm>
        </p:spPr>
        <p:txBody>
          <a:bodyPr/>
          <a:lstStyle/>
          <a:p>
            <a:r>
              <a:rPr lang="en-US" dirty="0"/>
              <a:t>Free Time of College Students</a:t>
            </a:r>
          </a:p>
        </p:txBody>
      </p:sp>
      <p:sp>
        <p:nvSpPr>
          <p:cNvPr id="4" name="Subtitle 1">
            <a:extLst>
              <a:ext uri="{FF2B5EF4-FFF2-40B4-BE49-F238E27FC236}">
                <a16:creationId xmlns:a16="http://schemas.microsoft.com/office/drawing/2014/main" id="{01F86F69-15C6-4E40-A353-D52D462222B5}"/>
              </a:ext>
            </a:extLst>
          </p:cNvPr>
          <p:cNvSpPr txBox="1">
            <a:spLocks/>
          </p:cNvSpPr>
          <p:nvPr/>
        </p:nvSpPr>
        <p:spPr>
          <a:xfrm>
            <a:off x="1524000" y="2785145"/>
            <a:ext cx="9144000" cy="1742681"/>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Franklin Gothic Book" panose="020B05030201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Andrew Steele</a:t>
            </a:r>
          </a:p>
          <a:p>
            <a:r>
              <a:rPr lang="en-US" dirty="0"/>
              <a:t>Raditya Fahritama</a:t>
            </a:r>
          </a:p>
          <a:p>
            <a:endParaRPr lang="en-US" dirty="0"/>
          </a:p>
          <a:p>
            <a:r>
              <a:rPr lang="en-US" dirty="0"/>
              <a:t>Applied Statistics (Fall 1, 2021) </a:t>
            </a:r>
          </a:p>
        </p:txBody>
      </p:sp>
    </p:spTree>
    <p:extLst>
      <p:ext uri="{BB962C8B-B14F-4D97-AF65-F5344CB8AC3E}">
        <p14:creationId xmlns:p14="http://schemas.microsoft.com/office/powerpoint/2010/main" val="1999593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62C0-E91C-B74F-B6AF-4EC6C365DFD5}"/>
              </a:ext>
            </a:extLst>
          </p:cNvPr>
          <p:cNvSpPr>
            <a:spLocks noGrp="1"/>
          </p:cNvSpPr>
          <p:nvPr>
            <p:ph type="title"/>
          </p:nvPr>
        </p:nvSpPr>
        <p:spPr/>
        <p:txBody>
          <a:bodyPr/>
          <a:lstStyle/>
          <a:p>
            <a:r>
              <a:rPr lang="en-US" dirty="0"/>
              <a:t>Evaluations – Performance – comparing </a:t>
            </a:r>
          </a:p>
        </p:txBody>
      </p:sp>
      <p:sp>
        <p:nvSpPr>
          <p:cNvPr id="3" name="Content Placeholder 2">
            <a:extLst>
              <a:ext uri="{FF2B5EF4-FFF2-40B4-BE49-F238E27FC236}">
                <a16:creationId xmlns:a16="http://schemas.microsoft.com/office/drawing/2014/main" id="{291EF1D2-968A-7F4D-A49F-7315A1082BDD}"/>
              </a:ext>
            </a:extLst>
          </p:cNvPr>
          <p:cNvSpPr>
            <a:spLocks noGrp="1"/>
          </p:cNvSpPr>
          <p:nvPr>
            <p:ph sz="half" idx="1"/>
          </p:nvPr>
        </p:nvSpPr>
        <p:spPr>
          <a:xfrm>
            <a:off x="352339" y="1391478"/>
            <a:ext cx="11001460" cy="5009322"/>
          </a:xfrm>
        </p:spPr>
        <p:txBody>
          <a:bodyPr/>
          <a:lstStyle/>
          <a:p>
            <a:r>
              <a:rPr lang="en-US"/>
              <a:t>Explore Data - Descriptive </a:t>
            </a:r>
            <a:r>
              <a:rPr lang="en-US" dirty="0"/>
              <a:t>Statistics</a:t>
            </a:r>
          </a:p>
          <a:p>
            <a:endParaRPr lang="en-US" dirty="0"/>
          </a:p>
          <a:p>
            <a:endParaRPr lang="en-US" dirty="0"/>
          </a:p>
          <a:p>
            <a:endParaRPr lang="en-US" dirty="0"/>
          </a:p>
          <a:p>
            <a:endParaRPr lang="en-US" dirty="0"/>
          </a:p>
          <a:p>
            <a:endParaRPr lang="en-US" dirty="0"/>
          </a:p>
          <a:p>
            <a:pPr marL="0" indent="0">
              <a:buNone/>
            </a:pPr>
            <a:endParaRPr lang="en-US" sz="2000" dirty="0"/>
          </a:p>
          <a:p>
            <a:pPr marL="0" indent="0">
              <a:buNone/>
            </a:pPr>
            <a:r>
              <a:rPr lang="en-US" sz="2000" b="1" dirty="0"/>
              <a:t>       </a:t>
            </a:r>
            <a:r>
              <a:rPr lang="en-US" sz="2000" b="1" u="sng" dirty="0"/>
              <a:t>GPA</a:t>
            </a:r>
            <a:r>
              <a:rPr lang="en-US" sz="2000" b="1" dirty="0"/>
              <a:t>                               </a:t>
            </a:r>
            <a:r>
              <a:rPr lang="en-US" sz="2000" b="1" u="sng" dirty="0"/>
              <a:t>Hour of Classes</a:t>
            </a:r>
            <a:r>
              <a:rPr lang="en-US" sz="2000" b="1" dirty="0"/>
              <a:t>              </a:t>
            </a:r>
            <a:r>
              <a:rPr lang="en-US" sz="2000" b="1" u="sng" dirty="0"/>
              <a:t>Hour of Studying</a:t>
            </a:r>
            <a:r>
              <a:rPr lang="en-US" sz="2000" b="1" dirty="0"/>
              <a:t>              </a:t>
            </a:r>
            <a:r>
              <a:rPr lang="en-US" sz="2000" b="1" u="sng" dirty="0"/>
              <a:t>Hour of Hanging Out</a:t>
            </a:r>
          </a:p>
          <a:p>
            <a:pPr marL="0" indent="0">
              <a:buNone/>
            </a:pPr>
            <a:r>
              <a:rPr lang="en-US" sz="2000" dirty="0"/>
              <a:t> Mean: 3.448                     Mean: 13.458                 Mean: 9.083                    Mean: 7.104</a:t>
            </a:r>
          </a:p>
          <a:p>
            <a:pPr marL="0" indent="0">
              <a:buNone/>
            </a:pPr>
            <a:r>
              <a:rPr lang="en-US" sz="2000" dirty="0"/>
              <a:t> Median: 3.745                  Median: 17                       Median: 7                         Median: 7</a:t>
            </a:r>
          </a:p>
          <a:p>
            <a:pPr marL="0" indent="0">
              <a:buNone/>
            </a:pPr>
            <a:r>
              <a:rPr lang="en-US" sz="2000" dirty="0"/>
              <a:t>     </a:t>
            </a:r>
          </a:p>
        </p:txBody>
      </p:sp>
      <p:pic>
        <p:nvPicPr>
          <p:cNvPr id="5" name="Picture 4" descr="A black and white document&#10;&#10;Description automatically generated with low confidence">
            <a:extLst>
              <a:ext uri="{FF2B5EF4-FFF2-40B4-BE49-F238E27FC236}">
                <a16:creationId xmlns:a16="http://schemas.microsoft.com/office/drawing/2014/main" id="{FA8B6F88-9997-4185-BB46-57E5186F93A8}"/>
              </a:ext>
            </a:extLst>
          </p:cNvPr>
          <p:cNvPicPr>
            <a:picLocks noChangeAspect="1"/>
          </p:cNvPicPr>
          <p:nvPr/>
        </p:nvPicPr>
        <p:blipFill>
          <a:blip r:embed="rId2"/>
          <a:stretch>
            <a:fillRect/>
          </a:stretch>
        </p:blipFill>
        <p:spPr>
          <a:xfrm>
            <a:off x="460696" y="1845579"/>
            <a:ext cx="2597380" cy="2910980"/>
          </a:xfrm>
          <a:prstGeom prst="rect">
            <a:avLst/>
          </a:prstGeom>
        </p:spPr>
      </p:pic>
      <p:pic>
        <p:nvPicPr>
          <p:cNvPr id="7" name="Picture 6" descr="A black and white document&#10;&#10;Description automatically generated with low confidence">
            <a:extLst>
              <a:ext uri="{FF2B5EF4-FFF2-40B4-BE49-F238E27FC236}">
                <a16:creationId xmlns:a16="http://schemas.microsoft.com/office/drawing/2014/main" id="{C1B0CF6E-E7D3-4E35-9AD1-C8210B671514}"/>
              </a:ext>
            </a:extLst>
          </p:cNvPr>
          <p:cNvPicPr>
            <a:picLocks noChangeAspect="1"/>
          </p:cNvPicPr>
          <p:nvPr/>
        </p:nvPicPr>
        <p:blipFill>
          <a:blip r:embed="rId3"/>
          <a:stretch>
            <a:fillRect/>
          </a:stretch>
        </p:blipFill>
        <p:spPr>
          <a:xfrm>
            <a:off x="3184159" y="1845578"/>
            <a:ext cx="2597380" cy="2910981"/>
          </a:xfrm>
          <a:prstGeom prst="rect">
            <a:avLst/>
          </a:prstGeom>
        </p:spPr>
      </p:pic>
      <p:pic>
        <p:nvPicPr>
          <p:cNvPr id="9" name="Picture 8" descr="A picture containing text, receipt, screenshot&#10;&#10;Description automatically generated">
            <a:extLst>
              <a:ext uri="{FF2B5EF4-FFF2-40B4-BE49-F238E27FC236}">
                <a16:creationId xmlns:a16="http://schemas.microsoft.com/office/drawing/2014/main" id="{2F00A989-D82D-4C09-9591-FF27E6F48585}"/>
              </a:ext>
            </a:extLst>
          </p:cNvPr>
          <p:cNvPicPr>
            <a:picLocks noChangeAspect="1"/>
          </p:cNvPicPr>
          <p:nvPr/>
        </p:nvPicPr>
        <p:blipFill>
          <a:blip r:embed="rId4"/>
          <a:stretch>
            <a:fillRect/>
          </a:stretch>
        </p:blipFill>
        <p:spPr>
          <a:xfrm>
            <a:off x="5781539" y="1843776"/>
            <a:ext cx="2597380" cy="2912783"/>
          </a:xfrm>
          <a:prstGeom prst="rect">
            <a:avLst/>
          </a:prstGeom>
        </p:spPr>
      </p:pic>
      <p:pic>
        <p:nvPicPr>
          <p:cNvPr id="11" name="Picture 10" descr="A black and white document&#10;&#10;Description automatically generated with low confidence">
            <a:extLst>
              <a:ext uri="{FF2B5EF4-FFF2-40B4-BE49-F238E27FC236}">
                <a16:creationId xmlns:a16="http://schemas.microsoft.com/office/drawing/2014/main" id="{736DBB09-3AFE-4958-A5B6-9CB3FF0ABEC8}"/>
              </a:ext>
            </a:extLst>
          </p:cNvPr>
          <p:cNvPicPr>
            <a:picLocks noChangeAspect="1"/>
          </p:cNvPicPr>
          <p:nvPr/>
        </p:nvPicPr>
        <p:blipFill>
          <a:blip r:embed="rId5"/>
          <a:stretch>
            <a:fillRect/>
          </a:stretch>
        </p:blipFill>
        <p:spPr>
          <a:xfrm>
            <a:off x="8505002" y="1843776"/>
            <a:ext cx="2597380" cy="2912783"/>
          </a:xfrm>
          <a:prstGeom prst="rect">
            <a:avLst/>
          </a:prstGeom>
        </p:spPr>
      </p:pic>
    </p:spTree>
    <p:extLst>
      <p:ext uri="{BB962C8B-B14F-4D97-AF65-F5344CB8AC3E}">
        <p14:creationId xmlns:p14="http://schemas.microsoft.com/office/powerpoint/2010/main" val="3352046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62C0-E91C-B74F-B6AF-4EC6C365DFD5}"/>
              </a:ext>
            </a:extLst>
          </p:cNvPr>
          <p:cNvSpPr>
            <a:spLocks noGrp="1"/>
          </p:cNvSpPr>
          <p:nvPr>
            <p:ph type="title"/>
          </p:nvPr>
        </p:nvSpPr>
        <p:spPr/>
        <p:txBody>
          <a:bodyPr/>
          <a:lstStyle/>
          <a:p>
            <a:r>
              <a:rPr lang="en-US" dirty="0"/>
              <a:t>Evaluations – Performance – comparing </a:t>
            </a:r>
          </a:p>
        </p:txBody>
      </p:sp>
      <p:sp>
        <p:nvSpPr>
          <p:cNvPr id="3" name="Content Placeholder 2">
            <a:extLst>
              <a:ext uri="{FF2B5EF4-FFF2-40B4-BE49-F238E27FC236}">
                <a16:creationId xmlns:a16="http://schemas.microsoft.com/office/drawing/2014/main" id="{291EF1D2-968A-7F4D-A49F-7315A1082BDD}"/>
              </a:ext>
            </a:extLst>
          </p:cNvPr>
          <p:cNvSpPr>
            <a:spLocks noGrp="1"/>
          </p:cNvSpPr>
          <p:nvPr>
            <p:ph sz="half" idx="1"/>
          </p:nvPr>
        </p:nvSpPr>
        <p:spPr/>
        <p:txBody>
          <a:bodyPr/>
          <a:lstStyle/>
          <a:p>
            <a:r>
              <a:rPr lang="en-US" dirty="0"/>
              <a:t>Boxplot of Student’s GPA</a:t>
            </a:r>
          </a:p>
          <a:p>
            <a:endParaRPr lang="en-US" dirty="0"/>
          </a:p>
          <a:p>
            <a:pPr marL="0" indent="0">
              <a:buNone/>
            </a:pPr>
            <a:endParaRPr lang="en-US" dirty="0"/>
          </a:p>
          <a:p>
            <a:r>
              <a:rPr lang="en-US" dirty="0"/>
              <a:t>Boxplot of Student’s GPA and hour of classes</a:t>
            </a:r>
          </a:p>
          <a:p>
            <a:endParaRPr lang="en-US" dirty="0"/>
          </a:p>
          <a:p>
            <a:endParaRPr lang="en-US" dirty="0"/>
          </a:p>
          <a:p>
            <a:endParaRPr lang="en-US" dirty="0"/>
          </a:p>
        </p:txBody>
      </p:sp>
      <p:pic>
        <p:nvPicPr>
          <p:cNvPr id="5" name="Picture 4" descr="Chart&#10;&#10;Description automatically generated">
            <a:extLst>
              <a:ext uri="{FF2B5EF4-FFF2-40B4-BE49-F238E27FC236}">
                <a16:creationId xmlns:a16="http://schemas.microsoft.com/office/drawing/2014/main" id="{569C5F17-6BF8-4AE9-BAA1-F33BF13E2B16}"/>
              </a:ext>
            </a:extLst>
          </p:cNvPr>
          <p:cNvPicPr>
            <a:picLocks noChangeAspect="1"/>
          </p:cNvPicPr>
          <p:nvPr/>
        </p:nvPicPr>
        <p:blipFill>
          <a:blip r:embed="rId2"/>
          <a:stretch>
            <a:fillRect/>
          </a:stretch>
        </p:blipFill>
        <p:spPr>
          <a:xfrm>
            <a:off x="2306270" y="1859963"/>
            <a:ext cx="6930009" cy="1115736"/>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EBF9F249-90DB-498A-A161-648FC7FF7F8A}"/>
              </a:ext>
            </a:extLst>
          </p:cNvPr>
          <p:cNvPicPr>
            <a:picLocks noChangeAspect="1"/>
          </p:cNvPicPr>
          <p:nvPr/>
        </p:nvPicPr>
        <p:blipFill>
          <a:blip r:embed="rId3"/>
          <a:stretch>
            <a:fillRect/>
          </a:stretch>
        </p:blipFill>
        <p:spPr>
          <a:xfrm>
            <a:off x="1971063" y="3381859"/>
            <a:ext cx="7265216" cy="3065743"/>
          </a:xfrm>
          <a:prstGeom prst="rect">
            <a:avLst/>
          </a:prstGeom>
        </p:spPr>
      </p:pic>
    </p:spTree>
    <p:extLst>
      <p:ext uri="{BB962C8B-B14F-4D97-AF65-F5344CB8AC3E}">
        <p14:creationId xmlns:p14="http://schemas.microsoft.com/office/powerpoint/2010/main" val="3368921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62C0-E91C-B74F-B6AF-4EC6C365DFD5}"/>
              </a:ext>
            </a:extLst>
          </p:cNvPr>
          <p:cNvSpPr>
            <a:spLocks noGrp="1"/>
          </p:cNvSpPr>
          <p:nvPr>
            <p:ph type="title"/>
          </p:nvPr>
        </p:nvSpPr>
        <p:spPr/>
        <p:txBody>
          <a:bodyPr/>
          <a:lstStyle/>
          <a:p>
            <a:r>
              <a:rPr lang="en-US" dirty="0"/>
              <a:t>Evaluations – Performance – comparing </a:t>
            </a:r>
          </a:p>
        </p:txBody>
      </p:sp>
      <p:sp>
        <p:nvSpPr>
          <p:cNvPr id="3" name="Content Placeholder 2">
            <a:extLst>
              <a:ext uri="{FF2B5EF4-FFF2-40B4-BE49-F238E27FC236}">
                <a16:creationId xmlns:a16="http://schemas.microsoft.com/office/drawing/2014/main" id="{291EF1D2-968A-7F4D-A49F-7315A1082BDD}"/>
              </a:ext>
            </a:extLst>
          </p:cNvPr>
          <p:cNvSpPr>
            <a:spLocks noGrp="1"/>
          </p:cNvSpPr>
          <p:nvPr>
            <p:ph sz="half" idx="1"/>
          </p:nvPr>
        </p:nvSpPr>
        <p:spPr/>
        <p:txBody>
          <a:bodyPr/>
          <a:lstStyle/>
          <a:p>
            <a:pPr marL="0" indent="0">
              <a:buNone/>
            </a:pPr>
            <a:r>
              <a:rPr lang="en-US" sz="2000" dirty="0"/>
              <a:t>Boxplot of Student’s GPA             Boxplot of Student’s GPA           Boxplot of Student’s job status   </a:t>
            </a:r>
          </a:p>
          <a:p>
            <a:pPr marL="0" indent="0">
              <a:buNone/>
            </a:pPr>
            <a:r>
              <a:rPr lang="en-US" sz="2000" dirty="0"/>
              <a:t>and Hour of Studying                    and Hour of Hanging Out          and Hour of Studying</a:t>
            </a:r>
          </a:p>
          <a:p>
            <a:endParaRPr lang="en-US" dirty="0"/>
          </a:p>
        </p:txBody>
      </p:sp>
      <p:pic>
        <p:nvPicPr>
          <p:cNvPr id="5" name="Picture 4" descr="Chart, box and whisker chart&#10;&#10;Description automatically generated">
            <a:extLst>
              <a:ext uri="{FF2B5EF4-FFF2-40B4-BE49-F238E27FC236}">
                <a16:creationId xmlns:a16="http://schemas.microsoft.com/office/drawing/2014/main" id="{588B0E9A-D45A-4F1A-BC86-04F316939BED}"/>
              </a:ext>
            </a:extLst>
          </p:cNvPr>
          <p:cNvPicPr>
            <a:picLocks noChangeAspect="1"/>
          </p:cNvPicPr>
          <p:nvPr/>
        </p:nvPicPr>
        <p:blipFill>
          <a:blip r:embed="rId2"/>
          <a:stretch>
            <a:fillRect/>
          </a:stretch>
        </p:blipFill>
        <p:spPr>
          <a:xfrm>
            <a:off x="838201" y="2676611"/>
            <a:ext cx="2861344" cy="3346683"/>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59848153-DDAA-432F-8139-52EE6B97AC30}"/>
              </a:ext>
            </a:extLst>
          </p:cNvPr>
          <p:cNvPicPr>
            <a:picLocks noChangeAspect="1"/>
          </p:cNvPicPr>
          <p:nvPr/>
        </p:nvPicPr>
        <p:blipFill>
          <a:blip r:embed="rId3"/>
          <a:stretch>
            <a:fillRect/>
          </a:stretch>
        </p:blipFill>
        <p:spPr>
          <a:xfrm>
            <a:off x="4067963" y="2676611"/>
            <a:ext cx="2861344" cy="3346683"/>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9ACB2824-1D25-426E-94CC-50B6E2347D65}"/>
              </a:ext>
            </a:extLst>
          </p:cNvPr>
          <p:cNvPicPr>
            <a:picLocks noChangeAspect="1"/>
          </p:cNvPicPr>
          <p:nvPr/>
        </p:nvPicPr>
        <p:blipFill>
          <a:blip r:embed="rId4"/>
          <a:stretch>
            <a:fillRect/>
          </a:stretch>
        </p:blipFill>
        <p:spPr>
          <a:xfrm>
            <a:off x="7633285" y="2676611"/>
            <a:ext cx="2861344" cy="3212461"/>
          </a:xfrm>
          <a:prstGeom prst="rect">
            <a:avLst/>
          </a:prstGeom>
        </p:spPr>
      </p:pic>
    </p:spTree>
    <p:extLst>
      <p:ext uri="{BB962C8B-B14F-4D97-AF65-F5344CB8AC3E}">
        <p14:creationId xmlns:p14="http://schemas.microsoft.com/office/powerpoint/2010/main" val="3638743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62C0-E91C-B74F-B6AF-4EC6C365DFD5}"/>
              </a:ext>
            </a:extLst>
          </p:cNvPr>
          <p:cNvSpPr>
            <a:spLocks noGrp="1"/>
          </p:cNvSpPr>
          <p:nvPr>
            <p:ph type="title"/>
          </p:nvPr>
        </p:nvSpPr>
        <p:spPr/>
        <p:txBody>
          <a:bodyPr/>
          <a:lstStyle/>
          <a:p>
            <a:r>
              <a:rPr lang="en-US" dirty="0"/>
              <a:t>Evaluations – Performance – comparing </a:t>
            </a:r>
          </a:p>
        </p:txBody>
      </p:sp>
      <p:sp>
        <p:nvSpPr>
          <p:cNvPr id="3" name="Content Placeholder 2">
            <a:extLst>
              <a:ext uri="{FF2B5EF4-FFF2-40B4-BE49-F238E27FC236}">
                <a16:creationId xmlns:a16="http://schemas.microsoft.com/office/drawing/2014/main" id="{291EF1D2-968A-7F4D-A49F-7315A1082BDD}"/>
              </a:ext>
            </a:extLst>
          </p:cNvPr>
          <p:cNvSpPr>
            <a:spLocks noGrp="1"/>
          </p:cNvSpPr>
          <p:nvPr>
            <p:ph sz="half" idx="1"/>
          </p:nvPr>
        </p:nvSpPr>
        <p:spPr/>
        <p:txBody>
          <a:bodyPr/>
          <a:lstStyle/>
          <a:p>
            <a:r>
              <a:rPr lang="en-US" dirty="0"/>
              <a:t>Correlation Heatmap</a:t>
            </a:r>
          </a:p>
          <a:p>
            <a:endParaRPr lang="en-US" dirty="0"/>
          </a:p>
        </p:txBody>
      </p:sp>
      <p:pic>
        <p:nvPicPr>
          <p:cNvPr id="5" name="Picture 4" descr="Chart, treemap chart&#10;&#10;Description automatically generated">
            <a:extLst>
              <a:ext uri="{FF2B5EF4-FFF2-40B4-BE49-F238E27FC236}">
                <a16:creationId xmlns:a16="http://schemas.microsoft.com/office/drawing/2014/main" id="{CBC409E7-9536-4030-9308-3D376521A3A9}"/>
              </a:ext>
            </a:extLst>
          </p:cNvPr>
          <p:cNvPicPr>
            <a:picLocks noChangeAspect="1"/>
          </p:cNvPicPr>
          <p:nvPr/>
        </p:nvPicPr>
        <p:blipFill>
          <a:blip r:embed="rId2"/>
          <a:stretch>
            <a:fillRect/>
          </a:stretch>
        </p:blipFill>
        <p:spPr>
          <a:xfrm>
            <a:off x="1697590" y="1887522"/>
            <a:ext cx="7270241" cy="4500169"/>
          </a:xfrm>
          <a:prstGeom prst="rect">
            <a:avLst/>
          </a:prstGeom>
        </p:spPr>
      </p:pic>
    </p:spTree>
    <p:extLst>
      <p:ext uri="{BB962C8B-B14F-4D97-AF65-F5344CB8AC3E}">
        <p14:creationId xmlns:p14="http://schemas.microsoft.com/office/powerpoint/2010/main" val="2188211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A2B84-8608-7F4E-85F1-35D36FAF80ED}"/>
              </a:ext>
            </a:extLst>
          </p:cNvPr>
          <p:cNvSpPr>
            <a:spLocks noGrp="1"/>
          </p:cNvSpPr>
          <p:nvPr>
            <p:ph type="title"/>
          </p:nvPr>
        </p:nvSpPr>
        <p:spPr/>
        <p:txBody>
          <a:bodyPr/>
          <a:lstStyle/>
          <a:p>
            <a:r>
              <a:rPr lang="en-US"/>
              <a:t>Lessons Learned </a:t>
            </a:r>
            <a:r>
              <a:rPr lang="en-US" dirty="0"/>
              <a:t>and Perspectives </a:t>
            </a:r>
          </a:p>
        </p:txBody>
      </p:sp>
      <p:sp>
        <p:nvSpPr>
          <p:cNvPr id="3" name="Content Placeholder 2">
            <a:extLst>
              <a:ext uri="{FF2B5EF4-FFF2-40B4-BE49-F238E27FC236}">
                <a16:creationId xmlns:a16="http://schemas.microsoft.com/office/drawing/2014/main" id="{D9E24419-985F-8C49-91DA-D808B6E073D7}"/>
              </a:ext>
            </a:extLst>
          </p:cNvPr>
          <p:cNvSpPr>
            <a:spLocks noGrp="1"/>
          </p:cNvSpPr>
          <p:nvPr>
            <p:ph sz="half" idx="1"/>
          </p:nvPr>
        </p:nvSpPr>
        <p:spPr>
          <a:xfrm>
            <a:off x="838199" y="1391478"/>
            <a:ext cx="10515599" cy="4984155"/>
          </a:xfrm>
        </p:spPr>
        <p:txBody>
          <a:bodyPr/>
          <a:lstStyle/>
          <a:p>
            <a:r>
              <a:rPr lang="en-US" dirty="0"/>
              <a:t>Correlation between Student’s GPA and whether they have full-time job or not.</a:t>
            </a:r>
          </a:p>
          <a:p>
            <a:endParaRPr lang="en-US" dirty="0"/>
          </a:p>
          <a:p>
            <a:endParaRPr lang="en-US" dirty="0"/>
          </a:p>
          <a:p>
            <a:endParaRPr lang="en-US" dirty="0"/>
          </a:p>
          <a:p>
            <a:endParaRPr lang="en-US" dirty="0"/>
          </a:p>
          <a:p>
            <a:endParaRPr lang="en-US" dirty="0"/>
          </a:p>
          <a:p>
            <a:pPr marL="0" indent="0">
              <a:buNone/>
            </a:pPr>
            <a:r>
              <a:rPr lang="en-US" sz="2000" dirty="0"/>
              <a:t>P-Value: 0.00723 , significance value: 0.05</a:t>
            </a:r>
          </a:p>
          <a:p>
            <a:pPr marL="0" indent="0">
              <a:buNone/>
            </a:pPr>
            <a:r>
              <a:rPr lang="en-US" sz="2000" dirty="0"/>
              <a:t>r: -0.38 , critical r: 0.284519</a:t>
            </a:r>
          </a:p>
          <a:p>
            <a:pPr marL="0" indent="0">
              <a:buNone/>
            </a:pPr>
            <a:r>
              <a:rPr lang="en-US" sz="2000" dirty="0"/>
              <a:t>P-Value is smaller than significance value. And r is bigger than critical r. So, there is a correlation. Negatively correlated.  </a:t>
            </a:r>
          </a:p>
        </p:txBody>
      </p:sp>
      <p:pic>
        <p:nvPicPr>
          <p:cNvPr id="7" name="Picture 6" descr="Graphical user interface, text&#10;&#10;Description automatically generated">
            <a:extLst>
              <a:ext uri="{FF2B5EF4-FFF2-40B4-BE49-F238E27FC236}">
                <a16:creationId xmlns:a16="http://schemas.microsoft.com/office/drawing/2014/main" id="{8C257B73-C2B2-4D17-94D1-96E79FC39B12}"/>
              </a:ext>
            </a:extLst>
          </p:cNvPr>
          <p:cNvPicPr>
            <a:picLocks noChangeAspect="1"/>
          </p:cNvPicPr>
          <p:nvPr/>
        </p:nvPicPr>
        <p:blipFill>
          <a:blip r:embed="rId2"/>
          <a:stretch>
            <a:fillRect/>
          </a:stretch>
        </p:blipFill>
        <p:spPr>
          <a:xfrm>
            <a:off x="3257550" y="2105025"/>
            <a:ext cx="5676900" cy="2693478"/>
          </a:xfrm>
          <a:prstGeom prst="rect">
            <a:avLst/>
          </a:prstGeom>
        </p:spPr>
      </p:pic>
    </p:spTree>
    <p:extLst>
      <p:ext uri="{BB962C8B-B14F-4D97-AF65-F5344CB8AC3E}">
        <p14:creationId xmlns:p14="http://schemas.microsoft.com/office/powerpoint/2010/main" val="3089348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A2B84-8608-7F4E-85F1-35D36FAF80ED}"/>
              </a:ext>
            </a:extLst>
          </p:cNvPr>
          <p:cNvSpPr>
            <a:spLocks noGrp="1"/>
          </p:cNvSpPr>
          <p:nvPr>
            <p:ph type="title"/>
          </p:nvPr>
        </p:nvSpPr>
        <p:spPr/>
        <p:txBody>
          <a:bodyPr/>
          <a:lstStyle/>
          <a:p>
            <a:r>
              <a:rPr lang="en-US" dirty="0"/>
              <a:t>Lessons Learned and Perspectives </a:t>
            </a:r>
          </a:p>
        </p:txBody>
      </p:sp>
      <p:sp>
        <p:nvSpPr>
          <p:cNvPr id="3" name="Content Placeholder 2">
            <a:extLst>
              <a:ext uri="{FF2B5EF4-FFF2-40B4-BE49-F238E27FC236}">
                <a16:creationId xmlns:a16="http://schemas.microsoft.com/office/drawing/2014/main" id="{D9E24419-985F-8C49-91DA-D808B6E073D7}"/>
              </a:ext>
            </a:extLst>
          </p:cNvPr>
          <p:cNvSpPr>
            <a:spLocks noGrp="1"/>
          </p:cNvSpPr>
          <p:nvPr>
            <p:ph sz="half" idx="1"/>
          </p:nvPr>
        </p:nvSpPr>
        <p:spPr>
          <a:xfrm>
            <a:off x="838199" y="1391478"/>
            <a:ext cx="10515599" cy="4883487"/>
          </a:xfrm>
        </p:spPr>
        <p:txBody>
          <a:bodyPr/>
          <a:lstStyle/>
          <a:p>
            <a:r>
              <a:rPr lang="en-US" dirty="0"/>
              <a:t>Correlation between Student’s GPA and hour of student studying for next classes.</a:t>
            </a:r>
          </a:p>
          <a:p>
            <a:endParaRPr lang="en-US" dirty="0"/>
          </a:p>
          <a:p>
            <a:endParaRPr lang="en-US" dirty="0"/>
          </a:p>
          <a:p>
            <a:endParaRPr lang="en-US" dirty="0"/>
          </a:p>
          <a:p>
            <a:endParaRPr lang="en-US" dirty="0"/>
          </a:p>
          <a:p>
            <a:endParaRPr lang="en-US" dirty="0"/>
          </a:p>
          <a:p>
            <a:pPr marL="0" indent="0">
              <a:buNone/>
            </a:pPr>
            <a:r>
              <a:rPr lang="en-US" sz="2000" dirty="0"/>
              <a:t>P-Value: 0.1436 , significance value: 0.05</a:t>
            </a:r>
          </a:p>
          <a:p>
            <a:pPr marL="0" indent="0">
              <a:buNone/>
            </a:pPr>
            <a:r>
              <a:rPr lang="en-US" sz="2000" dirty="0"/>
              <a:t>r: 0.21 , critical r: 0.284519</a:t>
            </a:r>
          </a:p>
          <a:p>
            <a:pPr marL="0" indent="0">
              <a:buNone/>
            </a:pPr>
            <a:r>
              <a:rPr lang="en-US" sz="2000" dirty="0"/>
              <a:t>P-Value is bigger than significance value. And r is smaller than critical r. So, there is no correlation.  </a:t>
            </a:r>
          </a:p>
        </p:txBody>
      </p:sp>
      <p:pic>
        <p:nvPicPr>
          <p:cNvPr id="5" name="Picture 4" descr="Graphical user interface, text&#10;&#10;Description automatically generated">
            <a:extLst>
              <a:ext uri="{FF2B5EF4-FFF2-40B4-BE49-F238E27FC236}">
                <a16:creationId xmlns:a16="http://schemas.microsoft.com/office/drawing/2014/main" id="{26A0C33A-EA92-4744-B43D-98BDB8A60D15}"/>
              </a:ext>
            </a:extLst>
          </p:cNvPr>
          <p:cNvPicPr>
            <a:picLocks noChangeAspect="1"/>
          </p:cNvPicPr>
          <p:nvPr/>
        </p:nvPicPr>
        <p:blipFill>
          <a:blip r:embed="rId2"/>
          <a:stretch>
            <a:fillRect/>
          </a:stretch>
        </p:blipFill>
        <p:spPr>
          <a:xfrm>
            <a:off x="3219450" y="2223082"/>
            <a:ext cx="5753100" cy="2482267"/>
          </a:xfrm>
          <a:prstGeom prst="rect">
            <a:avLst/>
          </a:prstGeom>
        </p:spPr>
      </p:pic>
    </p:spTree>
    <p:extLst>
      <p:ext uri="{BB962C8B-B14F-4D97-AF65-F5344CB8AC3E}">
        <p14:creationId xmlns:p14="http://schemas.microsoft.com/office/powerpoint/2010/main" val="1548956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A2B84-8608-7F4E-85F1-35D36FAF80ED}"/>
              </a:ext>
            </a:extLst>
          </p:cNvPr>
          <p:cNvSpPr>
            <a:spLocks noGrp="1"/>
          </p:cNvSpPr>
          <p:nvPr>
            <p:ph type="title"/>
          </p:nvPr>
        </p:nvSpPr>
        <p:spPr/>
        <p:txBody>
          <a:bodyPr/>
          <a:lstStyle/>
          <a:p>
            <a:r>
              <a:rPr lang="en-US"/>
              <a:t>Lessons Learned </a:t>
            </a:r>
            <a:r>
              <a:rPr lang="en-US" dirty="0"/>
              <a:t>and Perspectives </a:t>
            </a:r>
          </a:p>
        </p:txBody>
      </p:sp>
      <p:sp>
        <p:nvSpPr>
          <p:cNvPr id="3" name="Content Placeholder 2">
            <a:extLst>
              <a:ext uri="{FF2B5EF4-FFF2-40B4-BE49-F238E27FC236}">
                <a16:creationId xmlns:a16="http://schemas.microsoft.com/office/drawing/2014/main" id="{D9E24419-985F-8C49-91DA-D808B6E073D7}"/>
              </a:ext>
            </a:extLst>
          </p:cNvPr>
          <p:cNvSpPr>
            <a:spLocks noGrp="1"/>
          </p:cNvSpPr>
          <p:nvPr>
            <p:ph sz="half" idx="1"/>
          </p:nvPr>
        </p:nvSpPr>
        <p:spPr>
          <a:xfrm>
            <a:off x="838199" y="1391478"/>
            <a:ext cx="10515599" cy="4883487"/>
          </a:xfrm>
        </p:spPr>
        <p:txBody>
          <a:bodyPr/>
          <a:lstStyle/>
          <a:p>
            <a:r>
              <a:rPr lang="en-US" dirty="0"/>
              <a:t>Correlation between Student’s GPA and hour of hanging out with their friends.</a:t>
            </a:r>
          </a:p>
          <a:p>
            <a:endParaRPr lang="en-US" dirty="0"/>
          </a:p>
          <a:p>
            <a:endParaRPr lang="en-US" dirty="0"/>
          </a:p>
          <a:p>
            <a:endParaRPr lang="en-US" dirty="0"/>
          </a:p>
          <a:p>
            <a:endParaRPr lang="en-US" dirty="0"/>
          </a:p>
          <a:p>
            <a:endParaRPr lang="en-US" dirty="0"/>
          </a:p>
          <a:p>
            <a:pPr marL="0" indent="0">
              <a:buNone/>
            </a:pPr>
            <a:r>
              <a:rPr lang="en-US" sz="2000" dirty="0"/>
              <a:t>P-Value: 0.17445 , significance value: 0.05</a:t>
            </a:r>
          </a:p>
          <a:p>
            <a:pPr marL="0" indent="0">
              <a:buNone/>
            </a:pPr>
            <a:r>
              <a:rPr lang="en-US" sz="2000" dirty="0"/>
              <a:t>r: -0.1992988 , critical r: 0.284519</a:t>
            </a:r>
          </a:p>
          <a:p>
            <a:pPr marL="0" indent="0">
              <a:buNone/>
            </a:pPr>
            <a:r>
              <a:rPr lang="en-US" sz="2000" dirty="0"/>
              <a:t>P-Value is bigger than significance value. And r is smaller than critical r. So, there is no correlation.  </a:t>
            </a:r>
          </a:p>
        </p:txBody>
      </p:sp>
      <p:pic>
        <p:nvPicPr>
          <p:cNvPr id="6" name="Picture 5" descr="Graphical user interface, text&#10;&#10;Description automatically generated">
            <a:extLst>
              <a:ext uri="{FF2B5EF4-FFF2-40B4-BE49-F238E27FC236}">
                <a16:creationId xmlns:a16="http://schemas.microsoft.com/office/drawing/2014/main" id="{35B925CB-47A9-4876-AB27-03D903E96D76}"/>
              </a:ext>
            </a:extLst>
          </p:cNvPr>
          <p:cNvPicPr>
            <a:picLocks noChangeAspect="1"/>
          </p:cNvPicPr>
          <p:nvPr/>
        </p:nvPicPr>
        <p:blipFill>
          <a:blip r:embed="rId2"/>
          <a:stretch>
            <a:fillRect/>
          </a:stretch>
        </p:blipFill>
        <p:spPr>
          <a:xfrm>
            <a:off x="3200400" y="2157412"/>
            <a:ext cx="5791200" cy="2543175"/>
          </a:xfrm>
          <a:prstGeom prst="rect">
            <a:avLst/>
          </a:prstGeom>
        </p:spPr>
      </p:pic>
    </p:spTree>
    <p:extLst>
      <p:ext uri="{BB962C8B-B14F-4D97-AF65-F5344CB8AC3E}">
        <p14:creationId xmlns:p14="http://schemas.microsoft.com/office/powerpoint/2010/main" val="4291821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A2B84-8608-7F4E-85F1-35D36FAF80ED}"/>
              </a:ext>
            </a:extLst>
          </p:cNvPr>
          <p:cNvSpPr>
            <a:spLocks noGrp="1"/>
          </p:cNvSpPr>
          <p:nvPr>
            <p:ph type="title"/>
          </p:nvPr>
        </p:nvSpPr>
        <p:spPr/>
        <p:txBody>
          <a:bodyPr/>
          <a:lstStyle/>
          <a:p>
            <a:r>
              <a:rPr lang="en-US" dirty="0"/>
              <a:t>Lessons Learned and Perspectives </a:t>
            </a:r>
          </a:p>
        </p:txBody>
      </p:sp>
      <p:sp>
        <p:nvSpPr>
          <p:cNvPr id="3" name="Content Placeholder 2">
            <a:extLst>
              <a:ext uri="{FF2B5EF4-FFF2-40B4-BE49-F238E27FC236}">
                <a16:creationId xmlns:a16="http://schemas.microsoft.com/office/drawing/2014/main" id="{D9E24419-985F-8C49-91DA-D808B6E073D7}"/>
              </a:ext>
            </a:extLst>
          </p:cNvPr>
          <p:cNvSpPr>
            <a:spLocks noGrp="1"/>
          </p:cNvSpPr>
          <p:nvPr>
            <p:ph sz="half" idx="1"/>
          </p:nvPr>
        </p:nvSpPr>
        <p:spPr>
          <a:xfrm>
            <a:off x="838199" y="1391478"/>
            <a:ext cx="10515599" cy="4883487"/>
          </a:xfrm>
        </p:spPr>
        <p:txBody>
          <a:bodyPr/>
          <a:lstStyle/>
          <a:p>
            <a:r>
              <a:rPr lang="en-US" dirty="0"/>
              <a:t>Correlation between whether student has full-time job and hour of studying.</a:t>
            </a:r>
          </a:p>
          <a:p>
            <a:endParaRPr lang="en-US" dirty="0"/>
          </a:p>
          <a:p>
            <a:endParaRPr lang="en-US" dirty="0"/>
          </a:p>
          <a:p>
            <a:endParaRPr lang="en-US" dirty="0"/>
          </a:p>
          <a:p>
            <a:endParaRPr lang="en-US" dirty="0"/>
          </a:p>
          <a:p>
            <a:endParaRPr lang="en-US" dirty="0"/>
          </a:p>
          <a:p>
            <a:pPr marL="0" indent="0">
              <a:buNone/>
            </a:pPr>
            <a:r>
              <a:rPr lang="en-US" sz="2000" dirty="0"/>
              <a:t>P-Value: 0.14018 , significance value: 0.05</a:t>
            </a:r>
          </a:p>
          <a:p>
            <a:pPr marL="0" indent="0">
              <a:buNone/>
            </a:pPr>
            <a:r>
              <a:rPr lang="en-US" sz="2000" dirty="0"/>
              <a:t>r: -0.22 , critical r: 0.284519</a:t>
            </a:r>
          </a:p>
          <a:p>
            <a:pPr marL="0" indent="0">
              <a:buNone/>
            </a:pPr>
            <a:r>
              <a:rPr lang="en-US" sz="2000" dirty="0"/>
              <a:t>P-Value is bigger than significance value. And r is smaller than critical r. So, there is no correlation.  </a:t>
            </a:r>
          </a:p>
        </p:txBody>
      </p:sp>
      <p:pic>
        <p:nvPicPr>
          <p:cNvPr id="6" name="Picture 5" descr="Graphical user interface, text&#10;&#10;Description automatically generated">
            <a:extLst>
              <a:ext uri="{FF2B5EF4-FFF2-40B4-BE49-F238E27FC236}">
                <a16:creationId xmlns:a16="http://schemas.microsoft.com/office/drawing/2014/main" id="{35B925CB-47A9-4876-AB27-03D903E96D76}"/>
              </a:ext>
            </a:extLst>
          </p:cNvPr>
          <p:cNvPicPr>
            <a:picLocks noChangeAspect="1"/>
          </p:cNvPicPr>
          <p:nvPr/>
        </p:nvPicPr>
        <p:blipFill>
          <a:blip r:embed="rId2"/>
          <a:stretch>
            <a:fillRect/>
          </a:stretch>
        </p:blipFill>
        <p:spPr>
          <a:xfrm>
            <a:off x="3200400" y="2157412"/>
            <a:ext cx="5791200" cy="2543175"/>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BF6FEE39-1E5F-44BA-9276-9EC12EE0343A}"/>
              </a:ext>
            </a:extLst>
          </p:cNvPr>
          <p:cNvPicPr>
            <a:picLocks noChangeAspect="1"/>
          </p:cNvPicPr>
          <p:nvPr/>
        </p:nvPicPr>
        <p:blipFill>
          <a:blip r:embed="rId3"/>
          <a:stretch>
            <a:fillRect/>
          </a:stretch>
        </p:blipFill>
        <p:spPr>
          <a:xfrm>
            <a:off x="3228975" y="2133600"/>
            <a:ext cx="5734050" cy="2590800"/>
          </a:xfrm>
          <a:prstGeom prst="rect">
            <a:avLst/>
          </a:prstGeom>
        </p:spPr>
      </p:pic>
    </p:spTree>
    <p:extLst>
      <p:ext uri="{BB962C8B-B14F-4D97-AF65-F5344CB8AC3E}">
        <p14:creationId xmlns:p14="http://schemas.microsoft.com/office/powerpoint/2010/main" val="3622322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62C0-E91C-B74F-B6AF-4EC6C365DFD5}"/>
              </a:ext>
            </a:extLst>
          </p:cNvPr>
          <p:cNvSpPr>
            <a:spLocks noGrp="1"/>
          </p:cNvSpPr>
          <p:nvPr>
            <p:ph type="title"/>
          </p:nvPr>
        </p:nvSpPr>
        <p:spPr/>
        <p:txBody>
          <a:bodyPr/>
          <a:lstStyle/>
          <a:p>
            <a:r>
              <a:rPr lang="en-US" dirty="0"/>
              <a:t>Lessons Learned and Perspectives </a:t>
            </a:r>
          </a:p>
        </p:txBody>
      </p:sp>
      <p:sp>
        <p:nvSpPr>
          <p:cNvPr id="3" name="Content Placeholder 2">
            <a:extLst>
              <a:ext uri="{FF2B5EF4-FFF2-40B4-BE49-F238E27FC236}">
                <a16:creationId xmlns:a16="http://schemas.microsoft.com/office/drawing/2014/main" id="{291EF1D2-968A-7F4D-A49F-7315A1082BDD}"/>
              </a:ext>
            </a:extLst>
          </p:cNvPr>
          <p:cNvSpPr>
            <a:spLocks noGrp="1"/>
          </p:cNvSpPr>
          <p:nvPr>
            <p:ph sz="half" idx="1"/>
          </p:nvPr>
        </p:nvSpPr>
        <p:spPr>
          <a:xfrm>
            <a:off x="709220" y="1290811"/>
            <a:ext cx="10515599" cy="4785485"/>
          </a:xfrm>
        </p:spPr>
        <p:txBody>
          <a:bodyPr/>
          <a:lstStyle/>
          <a:p>
            <a:r>
              <a:rPr lang="en-US" dirty="0"/>
              <a:t>Hypothesis Testing Result</a:t>
            </a:r>
          </a:p>
          <a:p>
            <a:endParaRPr lang="en-US" dirty="0"/>
          </a:p>
          <a:p>
            <a:endParaRPr lang="en-US" dirty="0"/>
          </a:p>
          <a:p>
            <a:endParaRPr lang="en-US" dirty="0"/>
          </a:p>
          <a:p>
            <a:endParaRPr lang="en-US" dirty="0"/>
          </a:p>
          <a:p>
            <a:endParaRPr lang="en-US" dirty="0"/>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dirty="0">
                <a:effectLst/>
                <a:ea typeface="Calibri" panose="020F0502020204030204" pitchFamily="34" charset="0"/>
                <a:cs typeface="Times New Roman" panose="02020603050405020304" pitchFamily="18" charset="0"/>
              </a:rPr>
              <a:t>Because the z value is far beyond the limits of the normal standard distribution the P-Value is +00000.  Because the P-value is less than the α = 0.05 which is less than the significance level we reject the null hypothesis.</a:t>
            </a:r>
          </a:p>
          <a:p>
            <a:pPr marL="0" indent="0">
              <a:buNone/>
            </a:pPr>
            <a:r>
              <a:rPr lang="en-US" sz="1800" dirty="0">
                <a:effectLst/>
                <a:ea typeface="Calibri" panose="020F0502020204030204" pitchFamily="34" charset="0"/>
                <a:cs typeface="Times New Roman" panose="02020603050405020304" pitchFamily="18" charset="0"/>
              </a:rPr>
              <a:t>Because we reject the null hypothesis, we support the alternative hypothesis of p&lt;0.5.  We conclude that there is sufficient sample evidence to support the claim that more than half of student’s free time is spent on other items besides studying for class</a:t>
            </a:r>
          </a:p>
          <a:p>
            <a:pPr marL="0" indent="0">
              <a:buNone/>
            </a:pPr>
            <a:endParaRPr lang="en-US" sz="1800" dirty="0"/>
          </a:p>
        </p:txBody>
      </p:sp>
      <p:pic>
        <p:nvPicPr>
          <p:cNvPr id="5" name="Picture 4" descr="Graphical user interface&#10;&#10;Description automatically generated">
            <a:extLst>
              <a:ext uri="{FF2B5EF4-FFF2-40B4-BE49-F238E27FC236}">
                <a16:creationId xmlns:a16="http://schemas.microsoft.com/office/drawing/2014/main" id="{EAC369CC-1568-4683-A503-6B9CB91B0808}"/>
              </a:ext>
            </a:extLst>
          </p:cNvPr>
          <p:cNvPicPr>
            <a:picLocks noChangeAspect="1"/>
          </p:cNvPicPr>
          <p:nvPr/>
        </p:nvPicPr>
        <p:blipFill>
          <a:blip r:embed="rId2"/>
          <a:stretch>
            <a:fillRect/>
          </a:stretch>
        </p:blipFill>
        <p:spPr>
          <a:xfrm>
            <a:off x="967181" y="1862357"/>
            <a:ext cx="5128819" cy="2894200"/>
          </a:xfrm>
          <a:prstGeom prst="rect">
            <a:avLst/>
          </a:prstGeom>
        </p:spPr>
      </p:pic>
      <p:pic>
        <p:nvPicPr>
          <p:cNvPr id="7" name="Picture 6" descr="Chart, line chart&#10;&#10;Description automatically generated">
            <a:extLst>
              <a:ext uri="{FF2B5EF4-FFF2-40B4-BE49-F238E27FC236}">
                <a16:creationId xmlns:a16="http://schemas.microsoft.com/office/drawing/2014/main" id="{5DC9DAED-D9C1-4F45-B029-988A7BD11FED}"/>
              </a:ext>
            </a:extLst>
          </p:cNvPr>
          <p:cNvPicPr>
            <a:picLocks noChangeAspect="1"/>
          </p:cNvPicPr>
          <p:nvPr/>
        </p:nvPicPr>
        <p:blipFill>
          <a:blip r:embed="rId3"/>
          <a:stretch>
            <a:fillRect/>
          </a:stretch>
        </p:blipFill>
        <p:spPr>
          <a:xfrm>
            <a:off x="6618914" y="1862356"/>
            <a:ext cx="4605905" cy="2894201"/>
          </a:xfrm>
          <a:prstGeom prst="rect">
            <a:avLst/>
          </a:prstGeom>
        </p:spPr>
      </p:pic>
    </p:spTree>
    <p:extLst>
      <p:ext uri="{BB962C8B-B14F-4D97-AF65-F5344CB8AC3E}">
        <p14:creationId xmlns:p14="http://schemas.microsoft.com/office/powerpoint/2010/main" val="3765626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A2B84-8608-7F4E-85F1-35D36FAF80ED}"/>
              </a:ext>
            </a:extLst>
          </p:cNvPr>
          <p:cNvSpPr>
            <a:spLocks noGrp="1"/>
          </p:cNvSpPr>
          <p:nvPr>
            <p:ph type="title"/>
          </p:nvPr>
        </p:nvSpPr>
        <p:spPr/>
        <p:txBody>
          <a:bodyPr/>
          <a:lstStyle/>
          <a:p>
            <a:r>
              <a:rPr lang="en-US"/>
              <a:t>Lessons Learned </a:t>
            </a:r>
            <a:r>
              <a:rPr lang="en-US" dirty="0"/>
              <a:t>and Perspectives </a:t>
            </a:r>
          </a:p>
        </p:txBody>
      </p:sp>
      <p:sp>
        <p:nvSpPr>
          <p:cNvPr id="3" name="Content Placeholder 2">
            <a:extLst>
              <a:ext uri="{FF2B5EF4-FFF2-40B4-BE49-F238E27FC236}">
                <a16:creationId xmlns:a16="http://schemas.microsoft.com/office/drawing/2014/main" id="{D9E24419-985F-8C49-91DA-D808B6E073D7}"/>
              </a:ext>
            </a:extLst>
          </p:cNvPr>
          <p:cNvSpPr>
            <a:spLocks noGrp="1"/>
          </p:cNvSpPr>
          <p:nvPr>
            <p:ph sz="half" idx="1"/>
          </p:nvPr>
        </p:nvSpPr>
        <p:spPr/>
        <p:txBody>
          <a:bodyPr/>
          <a:lstStyle/>
          <a:p>
            <a:pPr marL="0" indent="0">
              <a:buNone/>
            </a:pPr>
            <a:r>
              <a:rPr lang="en-US" sz="2000" u="sng" dirty="0"/>
              <a:t> </a:t>
            </a:r>
            <a:r>
              <a:rPr lang="en-US" sz="2000" b="1" u="sng" dirty="0"/>
              <a:t>Conclusion based on the sample</a:t>
            </a:r>
            <a:r>
              <a:rPr lang="en-US" sz="2000" dirty="0"/>
              <a:t>:</a:t>
            </a:r>
          </a:p>
          <a:p>
            <a:r>
              <a:rPr lang="en-US" sz="2000" dirty="0"/>
              <a:t>There is a correlation between Student’s GPA and whether if they have a full-time job or not. And it is negatively correlated. </a:t>
            </a:r>
            <a:endParaRPr lang="en-US" sz="1600" dirty="0"/>
          </a:p>
          <a:p>
            <a:r>
              <a:rPr lang="en-US" sz="2000" dirty="0"/>
              <a:t>There is no correlation between Student’s GPA and free time hour spent studying for next classes.</a:t>
            </a:r>
          </a:p>
          <a:p>
            <a:r>
              <a:rPr lang="en-US" sz="2000" dirty="0"/>
              <a:t>There is no correlation between Student’s GPA and free time hour spent hanging out with their friends.</a:t>
            </a:r>
          </a:p>
          <a:p>
            <a:r>
              <a:rPr lang="en-US" sz="2000" dirty="0"/>
              <a:t>There is no correlation between whether student has full-time job or not and the amount of free time spent by studying</a:t>
            </a:r>
          </a:p>
          <a:p>
            <a:r>
              <a:rPr lang="en-US" sz="2000" dirty="0"/>
              <a:t>Based on the hypothesis testing, The P-Value is lower than the significance value. So, we reject the null hypothesis.</a:t>
            </a:r>
          </a:p>
          <a:p>
            <a:r>
              <a:rPr lang="en-US" sz="2000" dirty="0">
                <a:effectLst/>
                <a:ea typeface="Calibri" panose="020F0502020204030204" pitchFamily="34" charset="0"/>
                <a:cs typeface="Times New Roman" panose="02020603050405020304" pitchFamily="18" charset="0"/>
              </a:rPr>
              <a:t>We conclude that there is sufficient sample evidence to support the claim that more than half of student’s free time is spent on other items besides studying for class</a:t>
            </a:r>
          </a:p>
          <a:p>
            <a:endParaRPr lang="en-US" sz="2000" dirty="0"/>
          </a:p>
        </p:txBody>
      </p:sp>
    </p:spTree>
    <p:extLst>
      <p:ext uri="{BB962C8B-B14F-4D97-AF65-F5344CB8AC3E}">
        <p14:creationId xmlns:p14="http://schemas.microsoft.com/office/powerpoint/2010/main" val="3600844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ader suggestions: Books we should teach in schools | MPR News">
            <a:extLst>
              <a:ext uri="{FF2B5EF4-FFF2-40B4-BE49-F238E27FC236}">
                <a16:creationId xmlns:a16="http://schemas.microsoft.com/office/drawing/2014/main" id="{E7CD6168-954E-41A7-AFBB-08CFFBE70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2921" y="4500925"/>
            <a:ext cx="3716323" cy="17390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82FEA1A-481A-0940-B0BA-2FFF7F38BB25}"/>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F2AA249E-6475-F748-8E67-C370D02A2574}"/>
              </a:ext>
            </a:extLst>
          </p:cNvPr>
          <p:cNvSpPr>
            <a:spLocks noGrp="1"/>
          </p:cNvSpPr>
          <p:nvPr>
            <p:ph sz="half" idx="1"/>
          </p:nvPr>
        </p:nvSpPr>
        <p:spPr>
          <a:xfrm>
            <a:off x="838199" y="1232087"/>
            <a:ext cx="10515599" cy="4785485"/>
          </a:xfrm>
        </p:spPr>
        <p:txBody>
          <a:bodyPr/>
          <a:lstStyle/>
          <a:p>
            <a:pPr marL="0" marR="0">
              <a:lnSpc>
                <a:spcPct val="107000"/>
              </a:lnSpc>
              <a:spcBef>
                <a:spcPts val="0"/>
              </a:spcBef>
              <a:spcAft>
                <a:spcPts val="800"/>
              </a:spcAft>
            </a:pPr>
            <a:r>
              <a:rPr lang="en-US" sz="2400" dirty="0">
                <a:effectLst/>
                <a:ea typeface="Calibri" panose="020F0502020204030204" pitchFamily="34" charset="0"/>
                <a:cs typeface="Times New Roman" panose="02020603050405020304" pitchFamily="18" charset="0"/>
              </a:rPr>
              <a:t>The way that students spend their time out of the classroom is important as it effects how they perform in class, and ultimately if they pass or fail their classes as a result of time spent studying or time used in other ways.  We decided to collect and analyze data that we have collected from students to see how they spend their time outside of class and what effect it has on their GPA.  Also, as many students are working in collage in order to be able to afford it, we are attempting to see if there is a correlation between students with full time jobs and the effects that those jobs have on grades.  </a:t>
            </a:r>
          </a:p>
          <a:p>
            <a:pPr marL="0" marR="0" indent="0">
              <a:lnSpc>
                <a:spcPct val="107000"/>
              </a:lnSpc>
              <a:spcBef>
                <a:spcPts val="0"/>
              </a:spcBef>
              <a:spcAft>
                <a:spcPts val="800"/>
              </a:spcAft>
              <a:buNone/>
            </a:pPr>
            <a:endParaRPr lang="en-US" sz="2400" dirty="0">
              <a:effectLst/>
              <a:ea typeface="Calibri" panose="020F050202020403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1601674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A2B84-8608-7F4E-85F1-35D36FAF80ED}"/>
              </a:ext>
            </a:extLst>
          </p:cNvPr>
          <p:cNvSpPr>
            <a:spLocks noGrp="1"/>
          </p:cNvSpPr>
          <p:nvPr>
            <p:ph type="title"/>
          </p:nvPr>
        </p:nvSpPr>
        <p:spPr/>
        <p:txBody>
          <a:bodyPr/>
          <a:lstStyle/>
          <a:p>
            <a:r>
              <a:rPr lang="en-US" dirty="0"/>
              <a:t>Lessons Learned and Perspectives </a:t>
            </a:r>
          </a:p>
        </p:txBody>
      </p:sp>
      <p:sp>
        <p:nvSpPr>
          <p:cNvPr id="3" name="Content Placeholder 2">
            <a:extLst>
              <a:ext uri="{FF2B5EF4-FFF2-40B4-BE49-F238E27FC236}">
                <a16:creationId xmlns:a16="http://schemas.microsoft.com/office/drawing/2014/main" id="{D9E24419-985F-8C49-91DA-D808B6E073D7}"/>
              </a:ext>
            </a:extLst>
          </p:cNvPr>
          <p:cNvSpPr>
            <a:spLocks noGrp="1"/>
          </p:cNvSpPr>
          <p:nvPr>
            <p:ph sz="half" idx="1"/>
          </p:nvPr>
        </p:nvSpPr>
        <p:spPr/>
        <p:txBody>
          <a:bodyPr/>
          <a:lstStyle/>
          <a:p>
            <a:pPr marL="0" indent="0">
              <a:buNone/>
            </a:pPr>
            <a:r>
              <a:rPr lang="en-US" dirty="0"/>
              <a:t>Some things that can be improved:</a:t>
            </a:r>
          </a:p>
          <a:p>
            <a:endParaRPr lang="en-US" dirty="0"/>
          </a:p>
          <a:p>
            <a:pPr lvl="1"/>
            <a:r>
              <a:rPr lang="en-US" dirty="0">
                <a:effectLst/>
                <a:latin typeface="Franklin Gothic Book" panose="020B0503020102020204" pitchFamily="34" charset="0"/>
                <a:ea typeface="Calibri" panose="020F0502020204030204" pitchFamily="34" charset="0"/>
              </a:rPr>
              <a:t>larger sample size so that there is a larger pool that samples can be collected.</a:t>
            </a:r>
          </a:p>
          <a:p>
            <a:pPr lvl="1"/>
            <a:endParaRPr lang="en-US" dirty="0">
              <a:effectLst/>
              <a:latin typeface="Franklin Gothic Book" panose="020B0503020102020204" pitchFamily="34" charset="0"/>
              <a:ea typeface="Calibri" panose="020F0502020204030204" pitchFamily="34" charset="0"/>
            </a:endParaRPr>
          </a:p>
          <a:p>
            <a:pPr lvl="1"/>
            <a:r>
              <a:rPr lang="en-US" dirty="0">
                <a:effectLst/>
                <a:latin typeface="Franklin Gothic Book" panose="020B0503020102020204" pitchFamily="34" charset="0"/>
                <a:ea typeface="Calibri" panose="020F0502020204030204" pitchFamily="34" charset="0"/>
              </a:rPr>
              <a:t>The survey could also could have been left up longer.</a:t>
            </a:r>
          </a:p>
          <a:p>
            <a:pPr lvl="1"/>
            <a:endParaRPr lang="en-US" dirty="0">
              <a:latin typeface="Franklin Gothic Book" panose="020B0503020102020204" pitchFamily="34" charset="0"/>
              <a:ea typeface="Calibri" panose="020F0502020204030204" pitchFamily="34" charset="0"/>
            </a:endParaRPr>
          </a:p>
          <a:p>
            <a:pPr lvl="1"/>
            <a:r>
              <a:rPr lang="en-US" dirty="0">
                <a:effectLst/>
                <a:latin typeface="Franklin Gothic Book" panose="020B0503020102020204" pitchFamily="34" charset="0"/>
                <a:ea typeface="Calibri" panose="020F0502020204030204" pitchFamily="34" charset="0"/>
              </a:rPr>
              <a:t>The class sizes could be smaller in size and there be more in order to collect more accurate information</a:t>
            </a:r>
          </a:p>
          <a:p>
            <a:pPr lvl="1"/>
            <a:endParaRPr lang="en-US" dirty="0">
              <a:latin typeface="Franklin Gothic Book" panose="020B0503020102020204" pitchFamily="34" charset="0"/>
              <a:ea typeface="Calibri" panose="020F0502020204030204" pitchFamily="34" charset="0"/>
            </a:endParaRPr>
          </a:p>
          <a:p>
            <a:pPr lvl="1"/>
            <a:r>
              <a:rPr lang="en-US" dirty="0">
                <a:effectLst/>
                <a:latin typeface="Franklin Gothic Book" panose="020B0503020102020204" pitchFamily="34" charset="0"/>
                <a:ea typeface="Calibri" panose="020F0502020204030204" pitchFamily="34" charset="0"/>
              </a:rPr>
              <a:t>The survey should be limited to a particular area or even just one University so that students from the same area are being compared.</a:t>
            </a:r>
            <a:endParaRPr lang="en-US" dirty="0">
              <a:latin typeface="Franklin Gothic Book" panose="020B0503020102020204" pitchFamily="34" charset="0"/>
            </a:endParaRPr>
          </a:p>
        </p:txBody>
      </p:sp>
    </p:spTree>
    <p:extLst>
      <p:ext uri="{BB962C8B-B14F-4D97-AF65-F5344CB8AC3E}">
        <p14:creationId xmlns:p14="http://schemas.microsoft.com/office/powerpoint/2010/main" val="3398202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17E1D0-C88F-D04E-A505-E4097285BC57}"/>
              </a:ext>
            </a:extLst>
          </p:cNvPr>
          <p:cNvSpPr>
            <a:spLocks noGrp="1"/>
          </p:cNvSpPr>
          <p:nvPr>
            <p:ph sz="half" idx="1"/>
          </p:nvPr>
        </p:nvSpPr>
        <p:spPr>
          <a:xfrm>
            <a:off x="754311" y="2800829"/>
            <a:ext cx="10515599" cy="4785485"/>
          </a:xfrm>
        </p:spPr>
        <p:txBody>
          <a:bodyPr/>
          <a:lstStyle/>
          <a:p>
            <a:pPr marL="0" indent="0" algn="ctr">
              <a:buNone/>
            </a:pPr>
            <a:r>
              <a:rPr lang="en-US" sz="6000" dirty="0"/>
              <a:t>Thank You!</a:t>
            </a:r>
          </a:p>
        </p:txBody>
      </p:sp>
    </p:spTree>
    <p:extLst>
      <p:ext uri="{BB962C8B-B14F-4D97-AF65-F5344CB8AC3E}">
        <p14:creationId xmlns:p14="http://schemas.microsoft.com/office/powerpoint/2010/main" val="2762782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ader suggestions: Books we should teach in schools | MPR News">
            <a:extLst>
              <a:ext uri="{FF2B5EF4-FFF2-40B4-BE49-F238E27FC236}">
                <a16:creationId xmlns:a16="http://schemas.microsoft.com/office/drawing/2014/main" id="{E7CD6168-954E-41A7-AFBB-08CFFBE70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2921" y="4500925"/>
            <a:ext cx="3716323" cy="17390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82FEA1A-481A-0940-B0BA-2FFF7F38BB25}"/>
              </a:ext>
            </a:extLst>
          </p:cNvPr>
          <p:cNvSpPr>
            <a:spLocks noGrp="1"/>
          </p:cNvSpPr>
          <p:nvPr>
            <p:ph type="title"/>
          </p:nvPr>
        </p:nvSpPr>
        <p:spPr/>
        <p:txBody>
          <a:bodyPr/>
          <a:lstStyle/>
          <a:p>
            <a:r>
              <a:rPr lang="en-US" dirty="0"/>
              <a:t>Context and Problem </a:t>
            </a:r>
          </a:p>
        </p:txBody>
      </p:sp>
      <p:sp>
        <p:nvSpPr>
          <p:cNvPr id="3" name="Content Placeholder 2">
            <a:extLst>
              <a:ext uri="{FF2B5EF4-FFF2-40B4-BE49-F238E27FC236}">
                <a16:creationId xmlns:a16="http://schemas.microsoft.com/office/drawing/2014/main" id="{F2AA249E-6475-F748-8E67-C370D02A2574}"/>
              </a:ext>
            </a:extLst>
          </p:cNvPr>
          <p:cNvSpPr>
            <a:spLocks noGrp="1"/>
          </p:cNvSpPr>
          <p:nvPr>
            <p:ph sz="half" idx="1"/>
          </p:nvPr>
        </p:nvSpPr>
        <p:spPr>
          <a:xfrm>
            <a:off x="838199" y="1232087"/>
            <a:ext cx="10515599" cy="4785485"/>
          </a:xfrm>
        </p:spPr>
        <p:txBody>
          <a:bodyPr/>
          <a:lstStyle/>
          <a:p>
            <a:pPr marL="0" marR="0">
              <a:lnSpc>
                <a:spcPct val="107000"/>
              </a:lnSpc>
              <a:spcBef>
                <a:spcPts val="0"/>
              </a:spcBef>
              <a:spcAft>
                <a:spcPts val="800"/>
              </a:spcAft>
            </a:pPr>
            <a:r>
              <a:rPr lang="en-US" sz="2400" dirty="0">
                <a:effectLst/>
                <a:ea typeface="Calibri" panose="020F0502020204030204" pitchFamily="34" charset="0"/>
                <a:cs typeface="Arial" panose="020B0604020202020204" pitchFamily="34" charset="0"/>
              </a:rPr>
              <a:t>The amount of time students spend outside of classes has important role to their school life. We are trying to analyze the data that we have collected through a survey </a:t>
            </a:r>
            <a:r>
              <a:rPr lang="en-US" sz="2400" dirty="0">
                <a:ea typeface="Calibri" panose="020F0502020204030204" pitchFamily="34" charset="0"/>
                <a:cs typeface="Arial" panose="020B0604020202020204" pitchFamily="34" charset="0"/>
              </a:rPr>
              <a:t>for</a:t>
            </a:r>
            <a:r>
              <a:rPr lang="en-US" sz="2400" dirty="0">
                <a:effectLst/>
                <a:ea typeface="Calibri" panose="020F0502020204030204" pitchFamily="34" charset="0"/>
                <a:cs typeface="Arial" panose="020B0604020202020204" pitchFamily="34" charset="0"/>
              </a:rPr>
              <a:t> students.</a:t>
            </a:r>
          </a:p>
          <a:p>
            <a:pPr marL="0" marR="0">
              <a:lnSpc>
                <a:spcPct val="107000"/>
              </a:lnSpc>
              <a:spcBef>
                <a:spcPts val="0"/>
              </a:spcBef>
              <a:spcAft>
                <a:spcPts val="800"/>
              </a:spcAft>
            </a:pPr>
            <a:r>
              <a:rPr lang="en-US" sz="2400" dirty="0">
                <a:effectLst/>
                <a:ea typeface="Calibri" panose="020F0502020204030204" pitchFamily="34" charset="0"/>
                <a:cs typeface="Arial" panose="020B0604020202020204" pitchFamily="34" charset="0"/>
              </a:rPr>
              <a:t>The objectives of this project are, we are trying to find out whether the amount of free time spent and how it was used outside of classes will affect student’s GPA.</a:t>
            </a:r>
          </a:p>
          <a:p>
            <a:pPr marL="0" marR="0">
              <a:lnSpc>
                <a:spcPct val="107000"/>
              </a:lnSpc>
              <a:spcBef>
                <a:spcPts val="0"/>
              </a:spcBef>
              <a:spcAft>
                <a:spcPts val="800"/>
              </a:spcAft>
            </a:pPr>
            <a:r>
              <a:rPr lang="en-US" sz="2400" dirty="0">
                <a:effectLst/>
                <a:ea typeface="Calibri" panose="020F0502020204030204" pitchFamily="34" charset="0"/>
                <a:cs typeface="Arial" panose="020B0604020202020204" pitchFamily="34" charset="0"/>
              </a:rPr>
              <a:t>And we are trying to understand whether there is a correlation between student’s who got a full-time job and their GPA. </a:t>
            </a:r>
          </a:p>
          <a:p>
            <a:pPr marL="0" indent="0">
              <a:buNone/>
            </a:pPr>
            <a:endParaRPr lang="en-US" dirty="0"/>
          </a:p>
        </p:txBody>
      </p:sp>
    </p:spTree>
    <p:extLst>
      <p:ext uri="{BB962C8B-B14F-4D97-AF65-F5344CB8AC3E}">
        <p14:creationId xmlns:p14="http://schemas.microsoft.com/office/powerpoint/2010/main" val="2192248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995-1BB6-964B-8AFE-583FBD7705B1}"/>
              </a:ext>
            </a:extLst>
          </p:cNvPr>
          <p:cNvSpPr>
            <a:spLocks noGrp="1"/>
          </p:cNvSpPr>
          <p:nvPr>
            <p:ph type="title"/>
          </p:nvPr>
        </p:nvSpPr>
        <p:spPr/>
        <p:txBody>
          <a:bodyPr/>
          <a:lstStyle/>
          <a:p>
            <a:r>
              <a:rPr lang="en-US" dirty="0"/>
              <a:t>Overview of Solution / contributions</a:t>
            </a:r>
          </a:p>
        </p:txBody>
      </p:sp>
      <p:sp>
        <p:nvSpPr>
          <p:cNvPr id="3" name="Content Placeholder 2">
            <a:extLst>
              <a:ext uri="{FF2B5EF4-FFF2-40B4-BE49-F238E27FC236}">
                <a16:creationId xmlns:a16="http://schemas.microsoft.com/office/drawing/2014/main" id="{C771E80E-49C7-2E45-AA8D-6E92A3E0BAA0}"/>
              </a:ext>
            </a:extLst>
          </p:cNvPr>
          <p:cNvSpPr>
            <a:spLocks noGrp="1"/>
          </p:cNvSpPr>
          <p:nvPr>
            <p:ph sz="half" idx="1"/>
          </p:nvPr>
        </p:nvSpPr>
        <p:spPr>
          <a:xfrm>
            <a:off x="771087" y="1036257"/>
            <a:ext cx="10515599" cy="4785485"/>
          </a:xfrm>
        </p:spPr>
        <p:txBody>
          <a:bodyPr/>
          <a:lstStyle/>
          <a:p>
            <a:pPr marL="0" marR="0" indent="0">
              <a:lnSpc>
                <a:spcPct val="107000"/>
              </a:lnSpc>
              <a:spcBef>
                <a:spcPts val="0"/>
              </a:spcBef>
              <a:spcAft>
                <a:spcPts val="800"/>
              </a:spcAft>
              <a:buNone/>
            </a:pPr>
            <a:endParaRPr lang="en-US" sz="2000" dirty="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dirty="0">
                <a:effectLst/>
                <a:ea typeface="Calibri" panose="020F0502020204030204" pitchFamily="34" charset="0"/>
                <a:cs typeface="Arial" panose="020B0604020202020204" pitchFamily="34" charset="0"/>
              </a:rPr>
              <a:t>Based on the survey data collected, we try to find how most of students spend their free time outside of class using the hypothesis method to see if it is done studying for class.</a:t>
            </a:r>
          </a:p>
          <a:p>
            <a:pPr marL="0" marR="0">
              <a:lnSpc>
                <a:spcPct val="107000"/>
              </a:lnSpc>
              <a:spcBef>
                <a:spcPts val="0"/>
              </a:spcBef>
              <a:spcAft>
                <a:spcPts val="800"/>
              </a:spcAft>
            </a:pPr>
            <a:r>
              <a:rPr lang="en-US" sz="2000" dirty="0">
                <a:effectLst/>
                <a:ea typeface="Calibri" panose="020F0502020204030204" pitchFamily="34" charset="0"/>
                <a:cs typeface="Arial" panose="020B0604020202020204" pitchFamily="34" charset="0"/>
              </a:rPr>
              <a:t>We try to find if there is a linear correlation between students who work full time and time spent studying for class. </a:t>
            </a:r>
          </a:p>
          <a:p>
            <a:pPr marL="0" marR="0">
              <a:lnSpc>
                <a:spcPct val="107000"/>
              </a:lnSpc>
              <a:spcBef>
                <a:spcPts val="0"/>
              </a:spcBef>
              <a:spcAft>
                <a:spcPts val="800"/>
              </a:spcAft>
            </a:pPr>
            <a:r>
              <a:rPr lang="en-US" sz="2000" dirty="0">
                <a:effectLst/>
                <a:ea typeface="Calibri" panose="020F0502020204030204" pitchFamily="34" charset="0"/>
                <a:cs typeface="Arial" panose="020B0604020202020204" pitchFamily="34" charset="0"/>
              </a:rPr>
              <a:t>Find if the way students are spending their time affects their grades.</a:t>
            </a:r>
          </a:p>
          <a:p>
            <a:pPr marL="0" marR="0">
              <a:lnSpc>
                <a:spcPct val="107000"/>
              </a:lnSpc>
              <a:spcBef>
                <a:spcPts val="0"/>
              </a:spcBef>
              <a:spcAft>
                <a:spcPts val="800"/>
              </a:spcAft>
            </a:pPr>
            <a:r>
              <a:rPr lang="en-US" sz="2000" dirty="0">
                <a:effectLst/>
                <a:ea typeface="Calibri" panose="020F0502020204030204" pitchFamily="34" charset="0"/>
                <a:cs typeface="Arial" panose="020B0604020202020204" pitchFamily="34" charset="0"/>
              </a:rPr>
              <a:t>The data will be survey driven and will need to be reviewed with that in mind that it is voluntary data.</a:t>
            </a:r>
          </a:p>
          <a:p>
            <a:pPr marL="0" marR="0">
              <a:lnSpc>
                <a:spcPct val="107000"/>
              </a:lnSpc>
              <a:spcBef>
                <a:spcPts val="0"/>
              </a:spcBef>
              <a:spcAft>
                <a:spcPts val="800"/>
              </a:spcAft>
            </a:pPr>
            <a:endParaRPr lang="en-US" sz="2000" dirty="0">
              <a:ea typeface="Calibri" panose="020F0502020204030204" pitchFamily="34" charset="0"/>
              <a:cs typeface="Arial" panose="020B0604020202020204" pitchFamily="34" charset="0"/>
            </a:endParaRPr>
          </a:p>
          <a:p>
            <a:pPr marL="0" marR="0" indent="0">
              <a:lnSpc>
                <a:spcPct val="107000"/>
              </a:lnSpc>
              <a:spcBef>
                <a:spcPts val="0"/>
              </a:spcBef>
              <a:spcAft>
                <a:spcPts val="800"/>
              </a:spcAft>
              <a:buNone/>
            </a:pPr>
            <a:r>
              <a:rPr lang="en-US" sz="2000" dirty="0">
                <a:effectLst/>
                <a:ea typeface="Calibri" panose="020F0502020204030204" pitchFamily="34" charset="0"/>
                <a:cs typeface="Arial" panose="020B0604020202020204" pitchFamily="34" charset="0"/>
              </a:rPr>
              <a:t>    Responsibilities:</a:t>
            </a:r>
          </a:p>
          <a:p>
            <a:pPr marL="0" marR="0">
              <a:lnSpc>
                <a:spcPct val="107000"/>
              </a:lnSpc>
              <a:spcBef>
                <a:spcPts val="0"/>
              </a:spcBef>
              <a:spcAft>
                <a:spcPts val="800"/>
              </a:spcAft>
            </a:pPr>
            <a:r>
              <a:rPr lang="en-US" sz="2000" b="1" u="sng" dirty="0">
                <a:effectLst/>
                <a:ea typeface="Calibri" panose="020F0502020204030204" pitchFamily="34" charset="0"/>
                <a:cs typeface="Arial" panose="020B0604020202020204" pitchFamily="34" charset="0"/>
              </a:rPr>
              <a:t>Raditya</a:t>
            </a:r>
            <a:r>
              <a:rPr lang="en-US" sz="2000" dirty="0">
                <a:effectLst/>
                <a:ea typeface="Calibri" panose="020F0502020204030204" pitchFamily="34" charset="0"/>
                <a:cs typeface="Arial" panose="020B0604020202020204" pitchFamily="34" charset="0"/>
              </a:rPr>
              <a:t>: Survey questions, data collection and processing, Correlation, Data visualization.</a:t>
            </a:r>
          </a:p>
          <a:p>
            <a:pPr marL="0" marR="0">
              <a:lnSpc>
                <a:spcPct val="107000"/>
              </a:lnSpc>
              <a:spcBef>
                <a:spcPts val="0"/>
              </a:spcBef>
              <a:spcAft>
                <a:spcPts val="800"/>
              </a:spcAft>
            </a:pPr>
            <a:r>
              <a:rPr lang="en-US" sz="2000" b="1" u="sng" dirty="0">
                <a:effectLst/>
                <a:ea typeface="Calibri" panose="020F0502020204030204" pitchFamily="34" charset="0"/>
                <a:cs typeface="Arial" panose="020B0604020202020204" pitchFamily="34" charset="0"/>
              </a:rPr>
              <a:t>Andrew</a:t>
            </a:r>
            <a:r>
              <a:rPr lang="en-US" sz="2000" dirty="0">
                <a:effectLst/>
                <a:ea typeface="Calibri" panose="020F0502020204030204" pitchFamily="34" charset="0"/>
                <a:cs typeface="Arial" panose="020B0604020202020204" pitchFamily="34" charset="0"/>
              </a:rPr>
              <a:t>: Descriptive Statistics, Hypothesis testing, credibility of the voluntary sample responses.</a:t>
            </a:r>
          </a:p>
          <a:p>
            <a:endParaRPr lang="en-US" dirty="0"/>
          </a:p>
        </p:txBody>
      </p:sp>
    </p:spTree>
    <p:extLst>
      <p:ext uri="{BB962C8B-B14F-4D97-AF65-F5344CB8AC3E}">
        <p14:creationId xmlns:p14="http://schemas.microsoft.com/office/powerpoint/2010/main" val="1214177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8784-9BD3-D143-88B2-F97D61FF4D59}"/>
              </a:ext>
            </a:extLst>
          </p:cNvPr>
          <p:cNvSpPr>
            <a:spLocks noGrp="1"/>
          </p:cNvSpPr>
          <p:nvPr>
            <p:ph type="title"/>
          </p:nvPr>
        </p:nvSpPr>
        <p:spPr/>
        <p:txBody>
          <a:bodyPr/>
          <a:lstStyle/>
          <a:p>
            <a:r>
              <a:rPr lang="en-US" dirty="0"/>
              <a:t>Data Collecting and Preprocessing</a:t>
            </a:r>
          </a:p>
        </p:txBody>
      </p:sp>
      <p:sp>
        <p:nvSpPr>
          <p:cNvPr id="3" name="Content Placeholder 2">
            <a:extLst>
              <a:ext uri="{FF2B5EF4-FFF2-40B4-BE49-F238E27FC236}">
                <a16:creationId xmlns:a16="http://schemas.microsoft.com/office/drawing/2014/main" id="{E497FBF1-6D02-AD48-B9DC-7F3193C376F3}"/>
              </a:ext>
            </a:extLst>
          </p:cNvPr>
          <p:cNvSpPr>
            <a:spLocks noGrp="1"/>
          </p:cNvSpPr>
          <p:nvPr>
            <p:ph sz="half" idx="1"/>
          </p:nvPr>
        </p:nvSpPr>
        <p:spPr>
          <a:xfrm>
            <a:off x="838199" y="1609592"/>
            <a:ext cx="10515599" cy="4785485"/>
          </a:xfrm>
        </p:spPr>
        <p:txBody>
          <a:bodyPr/>
          <a:lstStyle/>
          <a:p>
            <a:pPr marL="0" marR="0">
              <a:lnSpc>
                <a:spcPct val="107000"/>
              </a:lnSpc>
              <a:spcBef>
                <a:spcPts val="0"/>
              </a:spcBef>
              <a:spcAft>
                <a:spcPts val="800"/>
              </a:spcAft>
            </a:pPr>
            <a:r>
              <a:rPr lang="en-US" sz="2000" dirty="0">
                <a:effectLst/>
                <a:ea typeface="Calibri" panose="020F0502020204030204" pitchFamily="34" charset="0"/>
                <a:cs typeface="Arial" panose="020B0604020202020204" pitchFamily="34" charset="0"/>
              </a:rPr>
              <a:t>Data were collected through a simple survey that asks how many hours they spent for classes, studying, and doing other activities. The survey was posted on online forum. And the survey targeted students who were still in college or graduate school. And then after we got the data from the survey. We assigned values for every data. And process them using technology. We analyzed the data to check whether there </a:t>
            </a:r>
            <a:r>
              <a:rPr lang="en-US" sz="2000">
                <a:effectLst/>
                <a:ea typeface="Calibri" panose="020F0502020204030204" pitchFamily="34" charset="0"/>
                <a:cs typeface="Arial" panose="020B0604020202020204" pitchFamily="34" charset="0"/>
              </a:rPr>
              <a:t>is correlation, </a:t>
            </a:r>
            <a:r>
              <a:rPr lang="en-US" sz="2000" dirty="0">
                <a:effectLst/>
                <a:ea typeface="Calibri" panose="020F0502020204030204" pitchFamily="34" charset="0"/>
                <a:cs typeface="Arial" panose="020B0604020202020204" pitchFamily="34" charset="0"/>
              </a:rPr>
              <a:t>checked the hypothesis. And then we visualized the data we obtained. The response we got is 48 responses. </a:t>
            </a:r>
          </a:p>
          <a:p>
            <a:pPr marL="0" marR="0">
              <a:lnSpc>
                <a:spcPct val="107000"/>
              </a:lnSpc>
              <a:spcBef>
                <a:spcPts val="0"/>
              </a:spcBef>
              <a:spcAft>
                <a:spcPts val="800"/>
              </a:spcAft>
            </a:pPr>
            <a:endParaRPr lang="en-US" sz="2000" dirty="0">
              <a:effectLst/>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ea typeface="Calibri" panose="020F0502020204030204" pitchFamily="34" charset="0"/>
                <a:cs typeface="Arial" panose="020B0604020202020204" pitchFamily="34" charset="0"/>
              </a:rPr>
              <a:t>The data is voluntary data. So, it might be not accurate.</a:t>
            </a:r>
          </a:p>
          <a:p>
            <a:endParaRPr lang="en-US" dirty="0"/>
          </a:p>
        </p:txBody>
      </p:sp>
      <p:pic>
        <p:nvPicPr>
          <p:cNvPr id="2050" name="Picture 2" descr="20 stats that will change the way you survey your customers | MyCustomer">
            <a:extLst>
              <a:ext uri="{FF2B5EF4-FFF2-40B4-BE49-F238E27FC236}">
                <a16:creationId xmlns:a16="http://schemas.microsoft.com/office/drawing/2014/main" id="{DA0F5EFB-F1AB-4791-AA6C-40E129ED0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8898" y="3867325"/>
            <a:ext cx="3340346" cy="2259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076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D8696-5D4A-FA41-9782-D300D38A19B3}"/>
              </a:ext>
            </a:extLst>
          </p:cNvPr>
          <p:cNvSpPr>
            <a:spLocks noGrp="1"/>
          </p:cNvSpPr>
          <p:nvPr>
            <p:ph type="title"/>
          </p:nvPr>
        </p:nvSpPr>
        <p:spPr/>
        <p:txBody>
          <a:bodyPr/>
          <a:lstStyle/>
          <a:p>
            <a:r>
              <a:rPr lang="en-US" dirty="0"/>
              <a:t>Statistical Methods</a:t>
            </a:r>
          </a:p>
        </p:txBody>
      </p:sp>
      <p:sp>
        <p:nvSpPr>
          <p:cNvPr id="3" name="Content Placeholder 2">
            <a:extLst>
              <a:ext uri="{FF2B5EF4-FFF2-40B4-BE49-F238E27FC236}">
                <a16:creationId xmlns:a16="http://schemas.microsoft.com/office/drawing/2014/main" id="{E67EAE31-30DF-0C47-B923-A567D1816D4E}"/>
              </a:ext>
            </a:extLst>
          </p:cNvPr>
          <p:cNvSpPr>
            <a:spLocks noGrp="1"/>
          </p:cNvSpPr>
          <p:nvPr>
            <p:ph sz="half" idx="1"/>
          </p:nvPr>
        </p:nvSpPr>
        <p:spPr/>
        <p:txBody>
          <a:bodyPr/>
          <a:lstStyle/>
          <a:p>
            <a:pPr marL="0" marR="0" indent="0">
              <a:lnSpc>
                <a:spcPct val="107000"/>
              </a:lnSpc>
              <a:spcBef>
                <a:spcPts val="0"/>
              </a:spcBef>
              <a:spcAft>
                <a:spcPts val="800"/>
              </a:spcAft>
              <a:buNone/>
            </a:pPr>
            <a:endParaRPr lang="en-US" sz="2400" dirty="0">
              <a:effectLst/>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ea typeface="Calibri" panose="020F0502020204030204" pitchFamily="34" charset="0"/>
                <a:cs typeface="Arial" panose="020B0604020202020204" pitchFamily="34" charset="0"/>
              </a:rPr>
              <a:t>Descriptive Statistics:</a:t>
            </a:r>
          </a:p>
          <a:p>
            <a:pPr marL="0" marR="0" indent="0">
              <a:lnSpc>
                <a:spcPct val="107000"/>
              </a:lnSpc>
              <a:spcBef>
                <a:spcPts val="0"/>
              </a:spcBef>
              <a:spcAft>
                <a:spcPts val="800"/>
              </a:spcAft>
              <a:buNone/>
            </a:pPr>
            <a:r>
              <a:rPr lang="en-US" sz="2000" dirty="0">
                <a:ea typeface="Calibri" panose="020F0502020204030204" pitchFamily="34" charset="0"/>
                <a:cs typeface="Arial" panose="020B0604020202020204" pitchFamily="34" charset="0"/>
              </a:rPr>
              <a:t>	</a:t>
            </a:r>
            <a:r>
              <a:rPr lang="en-US" sz="2000" dirty="0">
                <a:effectLst/>
                <a:ea typeface="Calibri" panose="020F0502020204030204" pitchFamily="34" charset="0"/>
                <a:cs typeface="Arial" panose="020B0604020202020204" pitchFamily="34" charset="0"/>
              </a:rPr>
              <a:t>We collected the data through survey. And then we processed the data. We </a:t>
            </a:r>
            <a:r>
              <a:rPr lang="en-US" sz="2000" dirty="0">
                <a:ea typeface="Calibri" panose="020F0502020204030204" pitchFamily="34" charset="0"/>
                <a:cs typeface="Arial" panose="020B0604020202020204" pitchFamily="34" charset="0"/>
              </a:rPr>
              <a:t>tried to find</a:t>
            </a:r>
            <a:r>
              <a:rPr lang="en-US" sz="2000" dirty="0">
                <a:effectLst/>
                <a:ea typeface="Calibri" panose="020F0502020204030204" pitchFamily="34" charset="0"/>
                <a:cs typeface="Arial" panose="020B0604020202020204" pitchFamily="34" charset="0"/>
              </a:rPr>
              <a:t> the Mean</a:t>
            </a:r>
            <a:r>
              <a:rPr lang="en-US" sz="2000" dirty="0">
                <a:ea typeface="Calibri" panose="020F0502020204030204" pitchFamily="34" charset="0"/>
                <a:cs typeface="Arial" panose="020B0604020202020204" pitchFamily="34" charset="0"/>
              </a:rPr>
              <a:t> and</a:t>
            </a:r>
            <a:r>
              <a:rPr lang="en-US" sz="2000" dirty="0">
                <a:effectLst/>
                <a:ea typeface="Calibri" panose="020F0502020204030204" pitchFamily="34" charset="0"/>
                <a:cs typeface="Arial" panose="020B0604020202020204" pitchFamily="34" charset="0"/>
              </a:rPr>
              <a:t> Median of GPA. And then we checked whether the GPA is normally distributed or not. After that, we checked if there are correlations between GPA and other parameters. </a:t>
            </a:r>
          </a:p>
          <a:p>
            <a:pPr marL="0" marR="0" indent="0">
              <a:lnSpc>
                <a:spcPct val="107000"/>
              </a:lnSpc>
              <a:spcBef>
                <a:spcPts val="0"/>
              </a:spcBef>
              <a:spcAft>
                <a:spcPts val="800"/>
              </a:spcAft>
              <a:buNone/>
            </a:pPr>
            <a:endParaRPr lang="en-US" sz="2000" dirty="0">
              <a:effectLst/>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2000" dirty="0">
                <a:effectLst/>
                <a:ea typeface="Calibri" panose="020F0502020204030204" pitchFamily="34" charset="0"/>
                <a:cs typeface="Arial" panose="020B0604020202020204" pitchFamily="34" charset="0"/>
              </a:rPr>
              <a:t>Inferential Statistics:</a:t>
            </a:r>
          </a:p>
          <a:p>
            <a:pPr marL="0" marR="0" indent="0">
              <a:lnSpc>
                <a:spcPct val="107000"/>
              </a:lnSpc>
              <a:spcBef>
                <a:spcPts val="0"/>
              </a:spcBef>
              <a:spcAft>
                <a:spcPts val="800"/>
              </a:spcAft>
              <a:buNone/>
            </a:pPr>
            <a:r>
              <a:rPr lang="en-US" sz="1800" dirty="0">
                <a:latin typeface="Calibri" panose="020F0502020204030204" pitchFamily="34" charset="0"/>
                <a:ea typeface="Calibri" panose="020F0502020204030204" pitchFamily="34" charset="0"/>
                <a:cs typeface="Arial" panose="020B0604020202020204" pitchFamily="34" charset="0"/>
              </a:rPr>
              <a:t>	</a:t>
            </a:r>
            <a:r>
              <a:rPr lang="en-US" sz="2000" dirty="0">
                <a:effectLst/>
                <a:ea typeface="Calibri" panose="020F0502020204030204" pitchFamily="34" charset="0"/>
                <a:cs typeface="Arial" panose="020B0604020202020204" pitchFamily="34" charset="0"/>
              </a:rPr>
              <a:t>We claim that the amount of time student spent studying is</a:t>
            </a:r>
          </a:p>
          <a:p>
            <a:pPr marL="0" marR="0" indent="0">
              <a:lnSpc>
                <a:spcPct val="107000"/>
              </a:lnSpc>
              <a:spcBef>
                <a:spcPts val="0"/>
              </a:spcBef>
              <a:spcAft>
                <a:spcPts val="800"/>
              </a:spcAft>
              <a:buNone/>
            </a:pPr>
            <a:r>
              <a:rPr lang="en-US" sz="2000" dirty="0">
                <a:effectLst/>
                <a:ea typeface="Calibri" panose="020F0502020204030204" pitchFamily="34" charset="0"/>
                <a:cs typeface="Arial" panose="020B0604020202020204" pitchFamily="34" charset="0"/>
              </a:rPr>
              <a:t> less </a:t>
            </a:r>
            <a:r>
              <a:rPr lang="en-US" sz="2000" dirty="0">
                <a:ea typeface="Calibri" panose="020F0502020204030204" pitchFamily="34" charset="0"/>
                <a:cs typeface="Arial" panose="020B0604020202020204" pitchFamily="34" charset="0"/>
              </a:rPr>
              <a:t>than half of their free time outside work and class. And we tested</a:t>
            </a:r>
          </a:p>
          <a:p>
            <a:pPr marL="0" marR="0" indent="0">
              <a:lnSpc>
                <a:spcPct val="107000"/>
              </a:lnSpc>
              <a:spcBef>
                <a:spcPts val="0"/>
              </a:spcBef>
              <a:spcAft>
                <a:spcPts val="800"/>
              </a:spcAft>
              <a:buNone/>
            </a:pPr>
            <a:r>
              <a:rPr lang="en-US" sz="2000" dirty="0">
                <a:ea typeface="Calibri" panose="020F0502020204030204" pitchFamily="34" charset="0"/>
                <a:cs typeface="Arial" panose="020B0604020202020204" pitchFamily="34" charset="0"/>
              </a:rPr>
              <a:t>our claim </a:t>
            </a:r>
            <a:r>
              <a:rPr lang="en-US" sz="2000" dirty="0">
                <a:effectLst/>
                <a:ea typeface="Calibri" panose="020F0502020204030204" pitchFamily="34" charset="0"/>
                <a:cs typeface="Arial" panose="020B0604020202020204" pitchFamily="34" charset="0"/>
              </a:rPr>
              <a:t>through hypothesis testing.</a:t>
            </a:r>
          </a:p>
          <a:p>
            <a:endParaRPr lang="en-US" dirty="0"/>
          </a:p>
        </p:txBody>
      </p:sp>
      <p:pic>
        <p:nvPicPr>
          <p:cNvPr id="3074" name="Picture 2" descr="Beginner level probability and statistics | by Christos Mousmoulas |  Towards Data Science">
            <a:extLst>
              <a:ext uri="{FF2B5EF4-FFF2-40B4-BE49-F238E27FC236}">
                <a16:creationId xmlns:a16="http://schemas.microsoft.com/office/drawing/2014/main" id="{62385280-0ED4-4E0F-BA65-BD8AE4021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5160" y="3674378"/>
            <a:ext cx="2788639" cy="2257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23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62C0-E91C-B74F-B6AF-4EC6C365DFD5}"/>
              </a:ext>
            </a:extLst>
          </p:cNvPr>
          <p:cNvSpPr>
            <a:spLocks noGrp="1"/>
          </p:cNvSpPr>
          <p:nvPr>
            <p:ph type="title"/>
          </p:nvPr>
        </p:nvSpPr>
        <p:spPr/>
        <p:txBody>
          <a:bodyPr/>
          <a:lstStyle/>
          <a:p>
            <a:r>
              <a:rPr lang="en-US" dirty="0"/>
              <a:t>Assessing Normality</a:t>
            </a:r>
          </a:p>
        </p:txBody>
      </p:sp>
      <p:sp>
        <p:nvSpPr>
          <p:cNvPr id="3" name="Content Placeholder 2">
            <a:extLst>
              <a:ext uri="{FF2B5EF4-FFF2-40B4-BE49-F238E27FC236}">
                <a16:creationId xmlns:a16="http://schemas.microsoft.com/office/drawing/2014/main" id="{291EF1D2-968A-7F4D-A49F-7315A1082BDD}"/>
              </a:ext>
            </a:extLst>
          </p:cNvPr>
          <p:cNvSpPr>
            <a:spLocks noGrp="1"/>
          </p:cNvSpPr>
          <p:nvPr>
            <p:ph sz="half" idx="1"/>
          </p:nvPr>
        </p:nvSpPr>
        <p:spPr>
          <a:xfrm>
            <a:off x="651785" y="1894818"/>
            <a:ext cx="10515599" cy="4785485"/>
          </a:xfrm>
        </p:spPr>
        <p:txBody>
          <a:bodyPr/>
          <a:lstStyle/>
          <a:p>
            <a:r>
              <a:rPr lang="en-US" dirty="0"/>
              <a:t>Normal Quantile Plot of GPA</a:t>
            </a:r>
          </a:p>
          <a:p>
            <a:pPr marL="0" indent="0">
              <a:buNone/>
            </a:pPr>
            <a:r>
              <a:rPr lang="en-US" sz="2000" dirty="0"/>
              <a:t>    The points lie reasonably close to the straight</a:t>
            </a:r>
          </a:p>
          <a:p>
            <a:pPr marL="0" indent="0">
              <a:buNone/>
            </a:pPr>
            <a:r>
              <a:rPr lang="en-US" sz="2000" dirty="0"/>
              <a:t>    line. So, the data is approximately normally</a:t>
            </a:r>
          </a:p>
          <a:p>
            <a:pPr marL="0" indent="0">
              <a:buNone/>
            </a:pPr>
            <a:r>
              <a:rPr lang="en-US" sz="2000" dirty="0"/>
              <a:t>    distributed. </a:t>
            </a:r>
          </a:p>
        </p:txBody>
      </p:sp>
      <p:pic>
        <p:nvPicPr>
          <p:cNvPr id="5" name="Picture 4" descr="Chart, line chart&#10;&#10;Description automatically generated">
            <a:extLst>
              <a:ext uri="{FF2B5EF4-FFF2-40B4-BE49-F238E27FC236}">
                <a16:creationId xmlns:a16="http://schemas.microsoft.com/office/drawing/2014/main" id="{3A4D37B4-EE94-4127-A881-9A7BDD7A5810}"/>
              </a:ext>
            </a:extLst>
          </p:cNvPr>
          <p:cNvPicPr>
            <a:picLocks noChangeAspect="1"/>
          </p:cNvPicPr>
          <p:nvPr/>
        </p:nvPicPr>
        <p:blipFill>
          <a:blip r:embed="rId2"/>
          <a:stretch>
            <a:fillRect/>
          </a:stretch>
        </p:blipFill>
        <p:spPr>
          <a:xfrm>
            <a:off x="6177639" y="1904301"/>
            <a:ext cx="4989745" cy="4121878"/>
          </a:xfrm>
          <a:prstGeom prst="rect">
            <a:avLst/>
          </a:prstGeom>
        </p:spPr>
      </p:pic>
    </p:spTree>
    <p:extLst>
      <p:ext uri="{BB962C8B-B14F-4D97-AF65-F5344CB8AC3E}">
        <p14:creationId xmlns:p14="http://schemas.microsoft.com/office/powerpoint/2010/main" val="1146725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62C0-E91C-B74F-B6AF-4EC6C365DFD5}"/>
              </a:ext>
            </a:extLst>
          </p:cNvPr>
          <p:cNvSpPr>
            <a:spLocks noGrp="1"/>
          </p:cNvSpPr>
          <p:nvPr>
            <p:ph type="title"/>
          </p:nvPr>
        </p:nvSpPr>
        <p:spPr/>
        <p:txBody>
          <a:bodyPr/>
          <a:lstStyle/>
          <a:p>
            <a:r>
              <a:rPr lang="en-US" dirty="0"/>
              <a:t>Assessing Normality</a:t>
            </a:r>
          </a:p>
        </p:txBody>
      </p:sp>
      <p:sp>
        <p:nvSpPr>
          <p:cNvPr id="3" name="Content Placeholder 2">
            <a:extLst>
              <a:ext uri="{FF2B5EF4-FFF2-40B4-BE49-F238E27FC236}">
                <a16:creationId xmlns:a16="http://schemas.microsoft.com/office/drawing/2014/main" id="{291EF1D2-968A-7F4D-A49F-7315A1082BDD}"/>
              </a:ext>
            </a:extLst>
          </p:cNvPr>
          <p:cNvSpPr>
            <a:spLocks noGrp="1"/>
          </p:cNvSpPr>
          <p:nvPr>
            <p:ph sz="half" idx="1"/>
          </p:nvPr>
        </p:nvSpPr>
        <p:spPr>
          <a:xfrm>
            <a:off x="653641" y="1945152"/>
            <a:ext cx="10515599" cy="4785485"/>
          </a:xfrm>
        </p:spPr>
        <p:txBody>
          <a:bodyPr/>
          <a:lstStyle/>
          <a:p>
            <a:r>
              <a:rPr lang="en-US" dirty="0"/>
              <a:t>Histogram of Student’s GPA</a:t>
            </a:r>
          </a:p>
          <a:p>
            <a:pPr marL="0" indent="0">
              <a:buNone/>
            </a:pPr>
            <a:r>
              <a:rPr lang="en-US" sz="2000" dirty="0"/>
              <a:t>    The histogram goes from low to high, and then </a:t>
            </a:r>
          </a:p>
          <a:p>
            <a:pPr marL="0" indent="0">
              <a:buNone/>
            </a:pPr>
            <a:r>
              <a:rPr lang="en-US" sz="2000" dirty="0"/>
              <a:t>    low again. So, we conclude that  the </a:t>
            </a:r>
          </a:p>
          <a:p>
            <a:pPr marL="0" indent="0">
              <a:buNone/>
            </a:pPr>
            <a:r>
              <a:rPr lang="en-US" sz="2000" dirty="0"/>
              <a:t>    data is approximately normally distributed. </a:t>
            </a:r>
          </a:p>
        </p:txBody>
      </p:sp>
      <p:pic>
        <p:nvPicPr>
          <p:cNvPr id="5" name="Picture 4" descr="Chart, histogram&#10;&#10;Description automatically generated">
            <a:extLst>
              <a:ext uri="{FF2B5EF4-FFF2-40B4-BE49-F238E27FC236}">
                <a16:creationId xmlns:a16="http://schemas.microsoft.com/office/drawing/2014/main" id="{2544E30D-3887-4DE6-99E2-6644D5AF80B3}"/>
              </a:ext>
            </a:extLst>
          </p:cNvPr>
          <p:cNvPicPr>
            <a:picLocks noChangeAspect="1"/>
          </p:cNvPicPr>
          <p:nvPr/>
        </p:nvPicPr>
        <p:blipFill>
          <a:blip r:embed="rId2"/>
          <a:stretch>
            <a:fillRect/>
          </a:stretch>
        </p:blipFill>
        <p:spPr>
          <a:xfrm>
            <a:off x="6479793" y="1391478"/>
            <a:ext cx="4790115" cy="4430264"/>
          </a:xfrm>
          <a:prstGeom prst="rect">
            <a:avLst/>
          </a:prstGeom>
        </p:spPr>
      </p:pic>
    </p:spTree>
    <p:extLst>
      <p:ext uri="{BB962C8B-B14F-4D97-AF65-F5344CB8AC3E}">
        <p14:creationId xmlns:p14="http://schemas.microsoft.com/office/powerpoint/2010/main" val="2867704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62C0-E91C-B74F-B6AF-4EC6C365DFD5}"/>
              </a:ext>
            </a:extLst>
          </p:cNvPr>
          <p:cNvSpPr>
            <a:spLocks noGrp="1"/>
          </p:cNvSpPr>
          <p:nvPr>
            <p:ph type="title"/>
          </p:nvPr>
        </p:nvSpPr>
        <p:spPr/>
        <p:txBody>
          <a:bodyPr/>
          <a:lstStyle/>
          <a:p>
            <a:r>
              <a:rPr lang="en-US" dirty="0"/>
              <a:t>Evaluations – Performance – comparing </a:t>
            </a:r>
          </a:p>
        </p:txBody>
      </p:sp>
      <p:sp>
        <p:nvSpPr>
          <p:cNvPr id="3" name="Content Placeholder 2">
            <a:extLst>
              <a:ext uri="{FF2B5EF4-FFF2-40B4-BE49-F238E27FC236}">
                <a16:creationId xmlns:a16="http://schemas.microsoft.com/office/drawing/2014/main" id="{291EF1D2-968A-7F4D-A49F-7315A1082BDD}"/>
              </a:ext>
            </a:extLst>
          </p:cNvPr>
          <p:cNvSpPr>
            <a:spLocks noGrp="1"/>
          </p:cNvSpPr>
          <p:nvPr>
            <p:ph sz="half" idx="1"/>
          </p:nvPr>
        </p:nvSpPr>
        <p:spPr/>
        <p:txBody>
          <a:bodyPr/>
          <a:lstStyle/>
          <a:p>
            <a:r>
              <a:rPr lang="en-US" dirty="0"/>
              <a:t>Pie Chart</a:t>
            </a:r>
          </a:p>
          <a:p>
            <a:endParaRPr lang="en-US" dirty="0"/>
          </a:p>
        </p:txBody>
      </p:sp>
      <p:pic>
        <p:nvPicPr>
          <p:cNvPr id="5" name="Picture 4" descr="Chart, pie chart&#10;&#10;Description automatically generated">
            <a:extLst>
              <a:ext uri="{FF2B5EF4-FFF2-40B4-BE49-F238E27FC236}">
                <a16:creationId xmlns:a16="http://schemas.microsoft.com/office/drawing/2014/main" id="{B0BFED04-219B-48AD-8825-FB22EF86A83A}"/>
              </a:ext>
            </a:extLst>
          </p:cNvPr>
          <p:cNvPicPr>
            <a:picLocks noChangeAspect="1"/>
          </p:cNvPicPr>
          <p:nvPr/>
        </p:nvPicPr>
        <p:blipFill>
          <a:blip r:embed="rId2"/>
          <a:stretch>
            <a:fillRect/>
          </a:stretch>
        </p:blipFill>
        <p:spPr>
          <a:xfrm>
            <a:off x="932576" y="1970844"/>
            <a:ext cx="4572000" cy="4124325"/>
          </a:xfrm>
          <a:prstGeom prst="rect">
            <a:avLst/>
          </a:prstGeom>
        </p:spPr>
      </p:pic>
      <p:pic>
        <p:nvPicPr>
          <p:cNvPr id="6" name="Picture 5" descr="Chart, pie chart&#10;&#10;Description automatically generated">
            <a:extLst>
              <a:ext uri="{FF2B5EF4-FFF2-40B4-BE49-F238E27FC236}">
                <a16:creationId xmlns:a16="http://schemas.microsoft.com/office/drawing/2014/main" id="{093009BB-83A0-49D0-9306-B597FA84FBEB}"/>
              </a:ext>
            </a:extLst>
          </p:cNvPr>
          <p:cNvPicPr>
            <a:picLocks noChangeAspect="1"/>
          </p:cNvPicPr>
          <p:nvPr/>
        </p:nvPicPr>
        <p:blipFill>
          <a:blip r:embed="rId3"/>
          <a:stretch>
            <a:fillRect/>
          </a:stretch>
        </p:blipFill>
        <p:spPr>
          <a:xfrm>
            <a:off x="6096000" y="1970844"/>
            <a:ext cx="4758480" cy="4124324"/>
          </a:xfrm>
          <a:prstGeom prst="rect">
            <a:avLst/>
          </a:prstGeom>
        </p:spPr>
      </p:pic>
    </p:spTree>
    <p:extLst>
      <p:ext uri="{BB962C8B-B14F-4D97-AF65-F5344CB8AC3E}">
        <p14:creationId xmlns:p14="http://schemas.microsoft.com/office/powerpoint/2010/main" val="38301087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522A42B6-56D5-6440-86E6-7006FC53B59A}" vid="{CD8EB4FB-6531-A248-888A-0E93811EC030}"/>
    </a:ext>
  </a:extLst>
</a:theme>
</file>

<file path=docProps/app.xml><?xml version="1.0" encoding="utf-8"?>
<Properties xmlns="http://schemas.openxmlformats.org/officeDocument/2006/extended-properties" xmlns:vt="http://schemas.openxmlformats.org/officeDocument/2006/docPropsVTypes">
  <Template>Office Theme</Template>
  <TotalTime>1801</TotalTime>
  <Words>1302</Words>
  <Application>Microsoft Office PowerPoint</Application>
  <PresentationFormat>Widescreen</PresentationFormat>
  <Paragraphs>138</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Franklin Gothic Book</vt:lpstr>
      <vt:lpstr>Franklin Gothic Medium</vt:lpstr>
      <vt:lpstr>Office Theme</vt:lpstr>
      <vt:lpstr>Free Time of College Students</vt:lpstr>
      <vt:lpstr>Introduction</vt:lpstr>
      <vt:lpstr>Context and Problem </vt:lpstr>
      <vt:lpstr>Overview of Solution / contributions</vt:lpstr>
      <vt:lpstr>Data Collecting and Preprocessing</vt:lpstr>
      <vt:lpstr>Statistical Methods</vt:lpstr>
      <vt:lpstr>Assessing Normality</vt:lpstr>
      <vt:lpstr>Assessing Normality</vt:lpstr>
      <vt:lpstr>Evaluations – Performance – comparing </vt:lpstr>
      <vt:lpstr>Evaluations – Performance – comparing </vt:lpstr>
      <vt:lpstr>Evaluations – Performance – comparing </vt:lpstr>
      <vt:lpstr>Evaluations – Performance – comparing </vt:lpstr>
      <vt:lpstr>Evaluations – Performance – comparing </vt:lpstr>
      <vt:lpstr>Lessons Learned and Perspectives </vt:lpstr>
      <vt:lpstr>Lessons Learned and Perspectives </vt:lpstr>
      <vt:lpstr>Lessons Learned and Perspectives </vt:lpstr>
      <vt:lpstr>Lessons Learned and Perspectives </vt:lpstr>
      <vt:lpstr>Lessons Learned and Perspectives </vt:lpstr>
      <vt:lpstr>Lessons Learned and Perspectives </vt:lpstr>
      <vt:lpstr>Lessons Learned and Perspectives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Youakim BADR</dc:creator>
  <cp:lastModifiedBy>RADITYA FAHRITAMA</cp:lastModifiedBy>
  <cp:revision>71</cp:revision>
  <dcterms:created xsi:type="dcterms:W3CDTF">2018-11-27T04:22:11Z</dcterms:created>
  <dcterms:modified xsi:type="dcterms:W3CDTF">2021-10-05T03:40:39Z</dcterms:modified>
</cp:coreProperties>
</file>